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4" r:id="rId6"/>
    <p:sldMasterId id="2147483685" r:id="rId7"/>
    <p:sldMasterId id="2147483686"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8" r:id="rId92"/>
    <p:sldId id="339" r:id="rId93"/>
    <p:sldId id="340" r:id="rId94"/>
    <p:sldId id="341" r:id="rId95"/>
    <p:sldId id="342" r:id="rId96"/>
    <p:sldId id="343" r:id="rId97"/>
    <p:sldId id="344" r:id="rId98"/>
    <p:sldId id="345" r:id="rId99"/>
    <p:sldId id="346" r:id="rId100"/>
    <p:sldId id="347" r:id="rId101"/>
  </p:sldIdLst>
  <p:sldSz cy="5143500" cx="9144000"/>
  <p:notesSz cx="6858000" cy="9144000"/>
  <p:embeddedFontLst>
    <p:embeddedFont>
      <p:font typeface="Roboto"/>
      <p:regular r:id="rId102"/>
      <p:bold r:id="rId103"/>
      <p:italic r:id="rId104"/>
      <p:boldItalic r:id="rId105"/>
    </p:embeddedFont>
    <p:embeddedFont>
      <p:font typeface="Lato"/>
      <p:regular r:id="rId106"/>
      <p:bold r:id="rId107"/>
      <p:italic r:id="rId108"/>
      <p:boldItalic r:id="rId109"/>
    </p:embeddedFont>
    <p:embeddedFont>
      <p:font typeface="Quattrocento Sans"/>
      <p:regular r:id="rId110"/>
      <p:bold r:id="rId111"/>
      <p:italic r:id="rId112"/>
      <p:boldItalic r:id="rId113"/>
    </p:embeddedFont>
    <p:embeddedFont>
      <p:font typeface="Helvetica Neue"/>
      <p:regular r:id="rId114"/>
      <p:bold r:id="rId115"/>
      <p:italic r:id="rId116"/>
      <p:boldItalic r:id="rId117"/>
    </p:embeddedFont>
    <p:embeddedFont>
      <p:font typeface="Glegoo"/>
      <p:regular r:id="rId118"/>
      <p:bold r:id="rId1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Olof Olsso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D59A110-0117-4685-A164-53C22DE6DABF}">
  <a:tblStyle styleId="{CD59A110-0117-4685-A164-53C22DE6DAB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CA50B07-B46C-4905-83F8-3C70FC7A7E46}"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07" Type="http://schemas.openxmlformats.org/officeDocument/2006/relationships/font" Target="fonts/Lato-bold.fntdata"/><Relationship Id="rId106" Type="http://schemas.openxmlformats.org/officeDocument/2006/relationships/font" Target="fonts/Lato-regular.fntdata"/><Relationship Id="rId105" Type="http://schemas.openxmlformats.org/officeDocument/2006/relationships/font" Target="fonts/Roboto-boldItalic.fntdata"/><Relationship Id="rId104" Type="http://schemas.openxmlformats.org/officeDocument/2006/relationships/font" Target="fonts/Roboto-italic.fntdata"/><Relationship Id="rId109" Type="http://schemas.openxmlformats.org/officeDocument/2006/relationships/font" Target="fonts/Lato-boldItalic.fntdata"/><Relationship Id="rId108" Type="http://schemas.openxmlformats.org/officeDocument/2006/relationships/font" Target="fonts/Lato-italic.fntdata"/><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103" Type="http://schemas.openxmlformats.org/officeDocument/2006/relationships/font" Target="fonts/Roboto-bold.fntdata"/><Relationship Id="rId102" Type="http://schemas.openxmlformats.org/officeDocument/2006/relationships/font" Target="fonts/Roboto-regular.fntdata"/><Relationship Id="rId101" Type="http://schemas.openxmlformats.org/officeDocument/2006/relationships/slide" Target="slides/slide92.xml"/><Relationship Id="rId100" Type="http://schemas.openxmlformats.org/officeDocument/2006/relationships/slide" Target="slides/slide91.xml"/><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95" Type="http://schemas.openxmlformats.org/officeDocument/2006/relationships/slide" Target="slides/slide86.xml"/><Relationship Id="rId94" Type="http://schemas.openxmlformats.org/officeDocument/2006/relationships/slide" Target="slides/slide85.xml"/><Relationship Id="rId97" Type="http://schemas.openxmlformats.org/officeDocument/2006/relationships/slide" Target="slides/slide88.xml"/><Relationship Id="rId96" Type="http://schemas.openxmlformats.org/officeDocument/2006/relationships/slide" Target="slides/slide87.xml"/><Relationship Id="rId11" Type="http://schemas.openxmlformats.org/officeDocument/2006/relationships/slide" Target="slides/slide2.xml"/><Relationship Id="rId99" Type="http://schemas.openxmlformats.org/officeDocument/2006/relationships/slide" Target="slides/slide90.xml"/><Relationship Id="rId10" Type="http://schemas.openxmlformats.org/officeDocument/2006/relationships/slide" Target="slides/slide1.xml"/><Relationship Id="rId98" Type="http://schemas.openxmlformats.org/officeDocument/2006/relationships/slide" Target="slides/slide89.xml"/><Relationship Id="rId13" Type="http://schemas.openxmlformats.org/officeDocument/2006/relationships/slide" Target="slides/slide4.xml"/><Relationship Id="rId12" Type="http://schemas.openxmlformats.org/officeDocument/2006/relationships/slide" Target="slides/slide3.xml"/><Relationship Id="rId91" Type="http://schemas.openxmlformats.org/officeDocument/2006/relationships/slide" Target="slides/slide82.xml"/><Relationship Id="rId90" Type="http://schemas.openxmlformats.org/officeDocument/2006/relationships/slide" Target="slides/slide81.xml"/><Relationship Id="rId93" Type="http://schemas.openxmlformats.org/officeDocument/2006/relationships/slide" Target="slides/slide84.xml"/><Relationship Id="rId92" Type="http://schemas.openxmlformats.org/officeDocument/2006/relationships/slide" Target="slides/slide83.xml"/><Relationship Id="rId118" Type="http://schemas.openxmlformats.org/officeDocument/2006/relationships/font" Target="fonts/Glegoo-regular.fntdata"/><Relationship Id="rId117" Type="http://schemas.openxmlformats.org/officeDocument/2006/relationships/font" Target="fonts/HelveticaNeue-boldItalic.fntdata"/><Relationship Id="rId116" Type="http://schemas.openxmlformats.org/officeDocument/2006/relationships/font" Target="fonts/HelveticaNeue-italic.fntdata"/><Relationship Id="rId115" Type="http://schemas.openxmlformats.org/officeDocument/2006/relationships/font" Target="fonts/HelveticaNeue-bold.fntdata"/><Relationship Id="rId119" Type="http://schemas.openxmlformats.org/officeDocument/2006/relationships/font" Target="fonts/Glegoo-bold.fntdata"/><Relationship Id="rId15" Type="http://schemas.openxmlformats.org/officeDocument/2006/relationships/slide" Target="slides/slide6.xml"/><Relationship Id="rId110" Type="http://schemas.openxmlformats.org/officeDocument/2006/relationships/font" Target="fonts/QuattrocentoSans-regular.fntdata"/><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14" Type="http://schemas.openxmlformats.org/officeDocument/2006/relationships/font" Target="fonts/HelveticaNeue-regular.fntdata"/><Relationship Id="rId18" Type="http://schemas.openxmlformats.org/officeDocument/2006/relationships/slide" Target="slides/slide9.xml"/><Relationship Id="rId113" Type="http://schemas.openxmlformats.org/officeDocument/2006/relationships/font" Target="fonts/QuattrocentoSans-boldItalic.fntdata"/><Relationship Id="rId112" Type="http://schemas.openxmlformats.org/officeDocument/2006/relationships/font" Target="fonts/QuattrocentoSans-italic.fntdata"/><Relationship Id="rId111" Type="http://schemas.openxmlformats.org/officeDocument/2006/relationships/font" Target="fonts/QuattrocentoSans-bold.fntdata"/><Relationship Id="rId84" Type="http://schemas.openxmlformats.org/officeDocument/2006/relationships/slide" Target="slides/slide75.xml"/><Relationship Id="rId83" Type="http://schemas.openxmlformats.org/officeDocument/2006/relationships/slide" Target="slides/slide74.xml"/><Relationship Id="rId86" Type="http://schemas.openxmlformats.org/officeDocument/2006/relationships/slide" Target="slides/slide77.xml"/><Relationship Id="rId85" Type="http://schemas.openxmlformats.org/officeDocument/2006/relationships/slide" Target="slides/slide76.xml"/><Relationship Id="rId88" Type="http://schemas.openxmlformats.org/officeDocument/2006/relationships/slide" Target="slides/slide79.xml"/><Relationship Id="rId87" Type="http://schemas.openxmlformats.org/officeDocument/2006/relationships/slide" Target="slides/slide78.xml"/><Relationship Id="rId89" Type="http://schemas.openxmlformats.org/officeDocument/2006/relationships/slide" Target="slides/slide80.xml"/><Relationship Id="rId80" Type="http://schemas.openxmlformats.org/officeDocument/2006/relationships/slide" Target="slides/slide71.xml"/><Relationship Id="rId82" Type="http://schemas.openxmlformats.org/officeDocument/2006/relationships/slide" Target="slides/slide73.xml"/><Relationship Id="rId81" Type="http://schemas.openxmlformats.org/officeDocument/2006/relationships/slide" Target="slides/slide72.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slideMaster" Target="slideMasters/slideMaster3.xml"/><Relationship Id="rId73" Type="http://schemas.openxmlformats.org/officeDocument/2006/relationships/slide" Target="slides/slide64.xml"/><Relationship Id="rId72" Type="http://schemas.openxmlformats.org/officeDocument/2006/relationships/slide" Target="slides/slide63.xml"/><Relationship Id="rId75" Type="http://schemas.openxmlformats.org/officeDocument/2006/relationships/slide" Target="slides/slide66.xml"/><Relationship Id="rId74" Type="http://schemas.openxmlformats.org/officeDocument/2006/relationships/slide" Target="slides/slide65.xml"/><Relationship Id="rId77" Type="http://schemas.openxmlformats.org/officeDocument/2006/relationships/slide" Target="slides/slide68.xml"/><Relationship Id="rId76" Type="http://schemas.openxmlformats.org/officeDocument/2006/relationships/slide" Target="slides/slide67.xml"/><Relationship Id="rId79" Type="http://schemas.openxmlformats.org/officeDocument/2006/relationships/slide" Target="slides/slide70.xml"/><Relationship Id="rId78" Type="http://schemas.openxmlformats.org/officeDocument/2006/relationships/slide" Target="slides/slide69.xml"/><Relationship Id="rId71" Type="http://schemas.openxmlformats.org/officeDocument/2006/relationships/slide" Target="slides/slide62.xml"/><Relationship Id="rId70" Type="http://schemas.openxmlformats.org/officeDocument/2006/relationships/slide" Target="slides/slide61.xml"/><Relationship Id="rId62" Type="http://schemas.openxmlformats.org/officeDocument/2006/relationships/slide" Target="slides/slide53.xml"/><Relationship Id="rId61" Type="http://schemas.openxmlformats.org/officeDocument/2006/relationships/slide" Target="slides/slide52.xml"/><Relationship Id="rId64" Type="http://schemas.openxmlformats.org/officeDocument/2006/relationships/slide" Target="slides/slide55.xml"/><Relationship Id="rId63" Type="http://schemas.openxmlformats.org/officeDocument/2006/relationships/slide" Target="slides/slide54.xml"/><Relationship Id="rId66" Type="http://schemas.openxmlformats.org/officeDocument/2006/relationships/slide" Target="slides/slide57.xml"/><Relationship Id="rId65" Type="http://schemas.openxmlformats.org/officeDocument/2006/relationships/slide" Target="slides/slide56.xml"/><Relationship Id="rId68" Type="http://schemas.openxmlformats.org/officeDocument/2006/relationships/slide" Target="slides/slide59.xml"/><Relationship Id="rId67" Type="http://schemas.openxmlformats.org/officeDocument/2006/relationships/slide" Target="slides/slide58.xml"/><Relationship Id="rId60" Type="http://schemas.openxmlformats.org/officeDocument/2006/relationships/slide" Target="slides/slide51.xml"/><Relationship Id="rId69" Type="http://schemas.openxmlformats.org/officeDocument/2006/relationships/slide" Target="slides/slide60.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55" Type="http://schemas.openxmlformats.org/officeDocument/2006/relationships/slide" Target="slides/slide46.xml"/><Relationship Id="rId54" Type="http://schemas.openxmlformats.org/officeDocument/2006/relationships/slide" Target="slides/slide45.xml"/><Relationship Id="rId57" Type="http://schemas.openxmlformats.org/officeDocument/2006/relationships/slide" Target="slides/slide48.xml"/><Relationship Id="rId56" Type="http://schemas.openxmlformats.org/officeDocument/2006/relationships/slide" Target="slides/slide47.xml"/><Relationship Id="rId59" Type="http://schemas.openxmlformats.org/officeDocument/2006/relationships/slide" Target="slides/slide50.xml"/><Relationship Id="rId58" Type="http://schemas.openxmlformats.org/officeDocument/2006/relationships/slide" Target="slides/slide49.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11-30T15:50:23.650">
    <p:pos x="196" y="725"/>
    <p:text>@Oliver.Hopt@gesis.org :
Keep it as a bullet point or mention something more?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ac593875ba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3ac593875ba_0_10: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200"/>
              <a:buFont typeface="Calibri"/>
              <a:buNone/>
            </a:pPr>
            <a:r>
              <a:rPr lang="no"/>
              <a:t>What about other types of data that might be part of social sciences studies?</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no"/>
              <a:t>Scope of this group: qualitative data as being whole or segments of text, audio, video, regardless of domain.</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no"/>
              <a:t>We will be broad and open, trying to offer solutions for the description of a variety of materials, often used in combination with quantitative data. </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no"/>
              <a:t>Probably a common characteristic across disciplines is the non-numerical nature, and its (semi)unstructured character, but this can also be challenging to determine in some cases. For example, satellite images for a social scientist can be used to examine population movements, observing where cars suddenly stopped parking. You can also track migration via Facebook profiles. Thus, social media data should be also in our scope.</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i="1" lang="no"/>
              <a:t>We can consider the recordings shown in the graphic to be “raw qualitative data” when they are produced directly by sensors or devices, or through manual observation, prior to further processing or analysis. A value-added or derived data product could commonly be a raw product enhanced with annotations describing its content. </a:t>
            </a:r>
            <a:endParaRPr i="1"/>
          </a:p>
        </p:txBody>
      </p:sp>
      <p:sp>
        <p:nvSpPr>
          <p:cNvPr id="289" name="Google Shape;289;g3ac593875ba_0_10: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ac593875ba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ac593875ba_0_21: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200"/>
              <a:buFont typeface="Calibri"/>
              <a:buNone/>
            </a:pPr>
            <a:r>
              <a:rPr b="1" lang="no"/>
              <a:t>Why?</a:t>
            </a:r>
            <a:r>
              <a:rPr lang="no"/>
              <a:t> Qualitative data has the potential to be reused as valuable research resources in any domain, especially if combined with other data. </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no" sz="1200">
                <a:solidFill>
                  <a:schemeClr val="dk1"/>
                </a:solidFill>
                <a:latin typeface="Calibri"/>
                <a:ea typeface="Calibri"/>
                <a:cs typeface="Calibri"/>
                <a:sym typeface="Calibri"/>
              </a:rPr>
              <a:t>We are aware that there is a…</a:t>
            </a:r>
            <a:endParaRPr/>
          </a:p>
          <a:p>
            <a:pPr indent="-171450" lvl="0" marL="171450" rtl="0" algn="l">
              <a:spcBef>
                <a:spcPts val="0"/>
              </a:spcBef>
              <a:spcAft>
                <a:spcPts val="0"/>
              </a:spcAft>
              <a:buClr>
                <a:schemeClr val="dk1"/>
              </a:buClr>
              <a:buSzPts val="1200"/>
              <a:buFont typeface="Calibri"/>
              <a:buChar char="-"/>
            </a:pPr>
            <a:r>
              <a:rPr lang="no" sz="1200">
                <a:solidFill>
                  <a:schemeClr val="dk1"/>
                </a:solidFill>
                <a:latin typeface="Calibri"/>
                <a:ea typeface="Calibri"/>
                <a:cs typeface="Calibri"/>
                <a:sym typeface="Calibri"/>
              </a:rPr>
              <a:t>Increased </a:t>
            </a:r>
            <a:r>
              <a:rPr lang="no"/>
              <a:t>need for qualitative data, for example it is relevant in</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Font typeface="Calibri"/>
              <a:buChar char="-"/>
            </a:pPr>
            <a:r>
              <a:rPr lang="no" sz="1200">
                <a:solidFill>
                  <a:schemeClr val="dk1"/>
                </a:solidFill>
                <a:latin typeface="Calibri"/>
                <a:ea typeface="Calibri"/>
                <a:cs typeface="Calibri"/>
                <a:sym typeface="Calibri"/>
              </a:rPr>
              <a:t>Mixed-methods: </a:t>
            </a:r>
            <a:r>
              <a:rPr lang="no"/>
              <a:t>as it can help better conceptualize and analyze complex situations.</a:t>
            </a:r>
            <a:endParaRPr b="0" i="0" sz="1200" u="none" strike="noStrike">
              <a:solidFill>
                <a:schemeClr val="dk1"/>
              </a:solidFill>
              <a:latin typeface="Calibri"/>
              <a:ea typeface="Calibri"/>
              <a:cs typeface="Calibri"/>
              <a:sym typeface="Calibri"/>
            </a:endParaRPr>
          </a:p>
          <a:p>
            <a:pPr indent="-69850" lvl="1" marL="457200" rtl="0" algn="l">
              <a:spcBef>
                <a:spcPts val="0"/>
              </a:spcBef>
              <a:spcAft>
                <a:spcPts val="0"/>
              </a:spcAft>
              <a:buSzPts val="1100"/>
              <a:buChar char="○"/>
            </a:pPr>
            <a:r>
              <a:rPr i="1" lang="no"/>
              <a:t>Mixed methods research combines the strengths of qualitative and quantitative approaches to address complex social and health-related questions.</a:t>
            </a:r>
            <a:endParaRPr i="1"/>
          </a:p>
          <a:p>
            <a:pPr indent="-69850" lvl="1" marL="457200" rtl="0" algn="l">
              <a:spcBef>
                <a:spcPts val="0"/>
              </a:spcBef>
              <a:spcAft>
                <a:spcPts val="0"/>
              </a:spcAft>
              <a:buSzPts val="1100"/>
              <a:buChar char="○"/>
            </a:pPr>
            <a:r>
              <a:rPr i="1" lang="no"/>
              <a:t>This approach is characterized by the integration of both methodologies, which allows researchers to generate insights that would not be possible with either approach alone.</a:t>
            </a:r>
            <a:endParaRPr i="1"/>
          </a:p>
          <a:p>
            <a:pPr indent="-69850" lvl="1" marL="457200" rtl="0" algn="l">
              <a:spcBef>
                <a:spcPts val="0"/>
              </a:spcBef>
              <a:spcAft>
                <a:spcPts val="0"/>
              </a:spcAft>
              <a:buSzPts val="1100"/>
              <a:buChar char="○"/>
            </a:pPr>
            <a:r>
              <a:rPr i="1" lang="no"/>
              <a:t>By integrating qualitative and quantitative approaches, researchers can create more comprehensive and contextually grounded interpretations. This is because integration enables researchers to move beyond the mere juxtaposition of datasets and instead develop a more nuanced understanding of the research question. The result is a more robust and accurate understanding of complex phenomena, which is essential for addressing social and health-related questions.</a:t>
            </a:r>
            <a:br>
              <a:rPr lang="no"/>
            </a:br>
            <a:r>
              <a:rPr lang="no"/>
              <a:t>Fetters, M. D., Curry, L. A., &amp; Creswell, J. W. (2013). Achieving integration in mixed methods designs-principles and practices. Health services research, 48(6 Pt 2), 2134–2156. https://doi.org/10.1111/1475-6773.12117</a:t>
            </a:r>
            <a:br>
              <a:rPr lang="no"/>
            </a:br>
            <a:r>
              <a:rPr lang="no"/>
              <a:t>Åkerblad, L., Seppänen-Järvelä, R., &amp; Haapakoski, K. (2020). Integrative Strategies in Mixed Methods Research. Journal of Mixed Methods Research, 15(2), 152-170. https://doi.org/10.1177/1558689820957125 (Original work published 2021)</a:t>
            </a:r>
            <a:endParaRPr/>
          </a:p>
          <a:p>
            <a:pPr indent="-95250" lvl="0" marL="171450" rtl="0" algn="l">
              <a:spcBef>
                <a:spcPts val="0"/>
              </a:spcBef>
              <a:spcAft>
                <a:spcPts val="0"/>
              </a:spcAft>
              <a:buClr>
                <a:schemeClr val="dk1"/>
              </a:buClr>
              <a:buSzPts val="1200"/>
              <a:buFont typeface="Calibri"/>
              <a:buNone/>
            </a:pPr>
            <a:r>
              <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rPr b="0" i="0" lang="no" sz="1200" u="none" strike="noStrike">
                <a:solidFill>
                  <a:schemeClr val="dk1"/>
                </a:solidFill>
                <a:latin typeface="Calibri"/>
                <a:ea typeface="Calibri"/>
                <a:cs typeface="Calibri"/>
                <a:sym typeface="Calibri"/>
              </a:rPr>
              <a:t>- Qualitative data description and management processes still lack specific guidelines and are characterised by local (siloes) solutions. </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b="0" i="0" lang="no" sz="1200" u="none" strike="noStrike">
                <a:solidFill>
                  <a:schemeClr val="dk1"/>
                </a:solidFill>
                <a:latin typeface="Calibri"/>
                <a:ea typeface="Calibri"/>
                <a:cs typeface="Calibri"/>
                <a:sym typeface="Calibri"/>
              </a:rPr>
              <a:t>This is due to </a:t>
            </a:r>
            <a:endParaRPr b="0" i="0" sz="1200" u="none" strike="noStrike">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b="0" i="0" lang="no" sz="1200" u="none" strike="noStrike">
                <a:solidFill>
                  <a:schemeClr val="dk1"/>
                </a:solidFill>
                <a:latin typeface="Calibri"/>
                <a:ea typeface="Calibri"/>
                <a:cs typeface="Calibri"/>
                <a:sym typeface="Calibri"/>
              </a:rPr>
              <a:t>the challenges associated with handling sensitive and often personal data in terms of data protection and research ethics, as well as </a:t>
            </a:r>
            <a:endParaRPr b="0" i="0" sz="1200" u="none" strike="noStrike">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b="0" i="0" lang="no" sz="1200" u="none" strike="noStrike">
                <a:solidFill>
                  <a:schemeClr val="dk1"/>
                </a:solidFill>
                <a:latin typeface="Calibri"/>
                <a:ea typeface="Calibri"/>
                <a:cs typeface="Calibri"/>
                <a:sym typeface="Calibri"/>
              </a:rPr>
              <a:t>the complexity and time-consuming nature of properly documenting these complex data types, particularly given their unstructured character.</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no"/>
              <a:t>However…</a:t>
            </a:r>
            <a:endParaRPr/>
          </a:p>
          <a:p>
            <a:pPr indent="-298450" lvl="0" marL="457200" rtl="0" algn="l">
              <a:spcBef>
                <a:spcPts val="0"/>
              </a:spcBef>
              <a:spcAft>
                <a:spcPts val="0"/>
              </a:spcAft>
              <a:buSzPts val="1100"/>
              <a:buChar char="-"/>
            </a:pPr>
            <a:r>
              <a:rPr lang="no"/>
              <a:t>AI is offering new digital capabilities for analyzing and describing large amounts of poorly structured textual and audiovisual data (e.g., computational social sciences, digital humanities, text mining, LLMs): for example, SIKT in Norway uses the Whisper model along with Pydantic models to allow for quick metadata extraction, transcription, and reliable summaries. This significantly improves the accessibility and usability of media formats like audio and video, which are often poorly documented and inaccessible, for researchers and data archives.</a:t>
            </a:r>
            <a:endParaRPr/>
          </a:p>
          <a:p>
            <a:pPr indent="-298450" lvl="0" marL="457200" rtl="0" algn="l">
              <a:spcBef>
                <a:spcPts val="0"/>
              </a:spcBef>
              <a:spcAft>
                <a:spcPts val="0"/>
              </a:spcAft>
              <a:buSzPts val="1100"/>
              <a:buChar char="-"/>
            </a:pPr>
            <a:r>
              <a:rPr lang="no"/>
              <a:t>Exploring both AI for Metadata Enhancement and Metadata for AI Readiness seems to be very relevant, specially for qualitative data</a:t>
            </a:r>
            <a:endParaRPr/>
          </a:p>
        </p:txBody>
      </p:sp>
      <p:sp>
        <p:nvSpPr>
          <p:cNvPr id="301" name="Google Shape;301;g3ac593875ba_0_21: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ac593875ba_0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g3ac593875ba_0_31: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1100"/>
              <a:buFont typeface="Arial"/>
              <a:buNone/>
            </a:pPr>
            <a:r>
              <a:rPr lang="no"/>
              <a:t>Because producing or collecting qualitative data is resource-intensive, reusing this data for different purposes (e.g., research, machine learning, or teaching) or disciplines (e.g., social scientists using satellite images) is important in times of resource scarcity, specially when meeting grant compliance requirements.</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b="1" lang="no"/>
              <a:t>For Whom we do this or who are we aiming to help?</a:t>
            </a:r>
            <a:endParaRPr b="1"/>
          </a:p>
          <a:p>
            <a:pPr indent="0" lvl="0" marL="0" rtl="0" algn="l">
              <a:lnSpc>
                <a:spcPct val="115000"/>
              </a:lnSpc>
              <a:spcBef>
                <a:spcPts val="0"/>
              </a:spcBef>
              <a:spcAft>
                <a:spcPts val="0"/>
              </a:spcAft>
              <a:buClr>
                <a:schemeClr val="dk1"/>
              </a:buClr>
              <a:buSzPts val="1100"/>
              <a:buFont typeface="Arial"/>
              <a:buNone/>
            </a:pPr>
            <a:r>
              <a:rPr lang="no"/>
              <a:t>People and machines producing or consuming qualitative data, and who don't want to spend a lot of time trying to</a:t>
            </a:r>
            <a:endParaRPr/>
          </a:p>
          <a:p>
            <a:pPr indent="0" lvl="0" marL="0" rtl="0" algn="l">
              <a:lnSpc>
                <a:spcPct val="115000"/>
              </a:lnSpc>
              <a:spcBef>
                <a:spcPts val="0"/>
              </a:spcBef>
              <a:spcAft>
                <a:spcPts val="0"/>
              </a:spcAft>
              <a:buClr>
                <a:schemeClr val="dk1"/>
              </a:buClr>
              <a:buSzPts val="1100"/>
              <a:buFont typeface="Arial"/>
              <a:buNone/>
            </a:pPr>
            <a:r>
              <a:rPr lang="no" sz="1000">
                <a:latin typeface="Arial"/>
                <a:ea typeface="Arial"/>
                <a:cs typeface="Arial"/>
                <a:sym typeface="Arial"/>
              </a:rPr>
              <a:t>a)</a:t>
            </a:r>
            <a:r>
              <a:rPr lang="no"/>
              <a:t>find, understand, convert, or transform these resources before using them or</a:t>
            </a:r>
            <a:endParaRPr/>
          </a:p>
          <a:p>
            <a:pPr indent="0" lvl="0" marL="0" rtl="0" algn="l">
              <a:lnSpc>
                <a:spcPct val="115000"/>
              </a:lnSpc>
              <a:spcBef>
                <a:spcPts val="0"/>
              </a:spcBef>
              <a:spcAft>
                <a:spcPts val="0"/>
              </a:spcAft>
              <a:buClr>
                <a:schemeClr val="dk1"/>
              </a:buClr>
              <a:buSzPts val="1100"/>
              <a:buFont typeface="Arial"/>
              <a:buNone/>
            </a:pPr>
            <a:r>
              <a:rPr lang="no" sz="1000">
                <a:latin typeface="Arial"/>
                <a:ea typeface="Arial"/>
                <a:cs typeface="Arial"/>
                <a:sym typeface="Arial"/>
              </a:rPr>
              <a:t>b)</a:t>
            </a:r>
            <a:r>
              <a:rPr lang="no"/>
              <a:t>make their outputs reusable (for a broader range of potential users) → As mentioned, the complex and resource-intensive process of documenting qualitative resources could be streamlined by leveraging AI solutions.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12" name="Google Shape;312;g3ac593875ba_0_31: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ac593875ba_0_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g3ac593875ba_0_41: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no" sz="1200">
                <a:solidFill>
                  <a:schemeClr val="dk1"/>
                </a:solidFill>
                <a:latin typeface="Calibri"/>
                <a:ea typeface="Calibri"/>
                <a:cs typeface="Calibri"/>
                <a:sym typeface="Calibri"/>
              </a:rPr>
              <a:t>The complex model mentioned was part of the DDI Moving Forward project, which set up the basis for a cross-domain approach reflected on the DDI-CDI model.</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rPr lang="no" sz="1200">
                <a:solidFill>
                  <a:schemeClr val="dk1"/>
                </a:solidFill>
                <a:latin typeface="Calibri"/>
                <a:ea typeface="Calibri"/>
                <a:cs typeface="Calibri"/>
                <a:sym typeface="Calibri"/>
              </a:rPr>
              <a:t>The DDI-CDI group decided to explore ways to extend the scope of the model to qualitative data </a:t>
            </a:r>
            <a:r>
              <a:rPr lang="no" sz="1200">
                <a:latin typeface="Calibri"/>
                <a:ea typeface="Calibri"/>
                <a:cs typeface="Calibri"/>
                <a:sym typeface="Calibri"/>
              </a:rPr>
              <a:t>(images, video and audio recordings, texts, etc.) and</a:t>
            </a:r>
            <a:r>
              <a:rPr lang="no" sz="1200">
                <a:solidFill>
                  <a:schemeClr val="dk1"/>
                </a:solidFill>
                <a:latin typeface="Calibri"/>
                <a:ea typeface="Calibri"/>
                <a:cs typeface="Calibri"/>
                <a:sym typeface="Calibri"/>
              </a:rPr>
              <a:t> we start a compilation of use cases for figuring ways the DDI-CDI model could describe qualitative data along with quantitative data.</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no" sz="1200">
                <a:solidFill>
                  <a:schemeClr val="dk1"/>
                </a:solidFill>
                <a:latin typeface="Calibri"/>
                <a:ea typeface="Calibri"/>
                <a:cs typeface="Calibri"/>
                <a:sym typeface="Calibri"/>
              </a:rPr>
              <a:t>During and after the Dagstuhl Workshops 2024 and 2025 we focused on a narrow set of use cases where it is necessary to link to external </a:t>
            </a:r>
            <a:r>
              <a:rPr lang="no"/>
              <a:t>files </a:t>
            </a:r>
            <a:r>
              <a:rPr lang="no" sz="1200">
                <a:solidFill>
                  <a:schemeClr val="dk1"/>
                </a:solidFill>
                <a:latin typeface="Calibri"/>
                <a:ea typeface="Calibri"/>
                <a:cs typeface="Calibri"/>
                <a:sym typeface="Calibri"/>
              </a:rPr>
              <a:t>from a tabular dataset, for instance, survey microdata with a link to a transcript or audio recording.</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rPr lang="no" sz="1200">
                <a:solidFill>
                  <a:schemeClr val="dk1"/>
                </a:solidFill>
                <a:latin typeface="Calibri"/>
                <a:ea typeface="Calibri"/>
                <a:cs typeface="Calibri"/>
                <a:sym typeface="Calibri"/>
              </a:rPr>
              <a:t>We took a closer look at </a:t>
            </a:r>
            <a:r>
              <a:rPr lang="no"/>
              <a:t>external</a:t>
            </a:r>
            <a:r>
              <a:rPr lang="no" sz="1200">
                <a:solidFill>
                  <a:schemeClr val="dk1"/>
                </a:solidFill>
                <a:latin typeface="Calibri"/>
                <a:ea typeface="Calibri"/>
                <a:cs typeface="Calibri"/>
                <a:sym typeface="Calibri"/>
              </a:rPr>
              <a:t> available approaches to achieving this</a:t>
            </a:r>
            <a:r>
              <a:rPr lang="no"/>
              <a:t> </a:t>
            </a:r>
            <a:r>
              <a:rPr lang="no" sz="1200">
                <a:solidFill>
                  <a:schemeClr val="dk1"/>
                </a:solidFill>
                <a:latin typeface="Calibri"/>
                <a:ea typeface="Calibri"/>
                <a:cs typeface="Calibri"/>
                <a:sym typeface="Calibri"/>
              </a:rPr>
              <a:t>and suggested </a:t>
            </a:r>
            <a:r>
              <a:rPr lang="no"/>
              <a:t>minor additions </a:t>
            </a:r>
            <a:r>
              <a:rPr lang="no" sz="1200">
                <a:solidFill>
                  <a:schemeClr val="dk1"/>
                </a:solidFill>
                <a:latin typeface="Calibri"/>
                <a:ea typeface="Calibri"/>
                <a:cs typeface="Calibri"/>
                <a:sym typeface="Calibri"/>
              </a:rPr>
              <a:t>to the model</a:t>
            </a:r>
            <a:r>
              <a:rPr lang="no"/>
              <a:t>.</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no" sz="1200">
                <a:solidFill>
                  <a:schemeClr val="dk1"/>
                </a:solidFill>
                <a:latin typeface="Calibri"/>
                <a:ea typeface="Calibri"/>
                <a:cs typeface="Calibri"/>
                <a:sym typeface="Calibri"/>
              </a:rPr>
              <a:t>After this work at Dagstuhl and being aware of SIKT experimenting with applying AI to get descriptions of the content from videos, texts and audio files, mentioned at the beginning, to populate DDI metadata, we saw that describing qualitative data is not only a issue for a single metadata standard like CDI, but a need to be addressed across and by the whole DDI products suite, so the Chair and Vice-Chair of the SB suggested to transform this CDI qualitative data subgroup to a formal DDI working group with a broader cross-product scope.</a:t>
            </a:r>
            <a:endParaRPr sz="1200">
              <a:solidFill>
                <a:srgbClr val="007682"/>
              </a:solidFill>
              <a:latin typeface="Arial"/>
              <a:ea typeface="Arial"/>
              <a:cs typeface="Arial"/>
              <a:sym typeface="Arial"/>
            </a:endParaRPr>
          </a:p>
        </p:txBody>
      </p:sp>
      <p:sp>
        <p:nvSpPr>
          <p:cNvPr id="323" name="Google Shape;323;g3ac593875ba_0_41: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ac593875ba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g3ac593875ba_0_52: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no"/>
              <a:t>If you work in a data center and manage qualitative data, you probably want to do something similar, keeping track of available materials for each case in a dataset. In the worst case, if you don’t record this information in a database, you just have links between sociodemographic data and a bunch of files whose contents remain unclear until you open them.</a:t>
            </a:r>
            <a:endParaRPr/>
          </a:p>
          <a:p>
            <a:pPr indent="0" lvl="0" marL="0" rtl="0" algn="l">
              <a:spcBef>
                <a:spcPts val="0"/>
              </a:spcBef>
              <a:spcAft>
                <a:spcPts val="0"/>
              </a:spcAft>
              <a:buNone/>
            </a:pPr>
            <a:r>
              <a:t/>
            </a:r>
            <a:endParaRPr/>
          </a:p>
          <a:p>
            <a:pPr indent="0" lvl="0" marL="0" rtl="0" algn="l">
              <a:spcBef>
                <a:spcPts val="0"/>
              </a:spcBef>
              <a:spcAft>
                <a:spcPts val="0"/>
              </a:spcAft>
              <a:buNone/>
            </a:pPr>
            <a:r>
              <a:rPr lang="no"/>
              <a:t>We definitely need a more detailed and structured description of the files' contents and their metadata in order to enable better access management, findability and ultimately, reuse.</a:t>
            </a:r>
            <a:endParaRPr/>
          </a:p>
          <a:p>
            <a:pPr indent="0" lvl="0" marL="0" rtl="0" algn="l">
              <a:spcBef>
                <a:spcPts val="0"/>
              </a:spcBef>
              <a:spcAft>
                <a:spcPts val="0"/>
              </a:spcAft>
              <a:buNone/>
            </a:pPr>
            <a:r>
              <a:t/>
            </a:r>
            <a:endParaRPr/>
          </a:p>
        </p:txBody>
      </p:sp>
      <p:sp>
        <p:nvSpPr>
          <p:cNvPr id="335" name="Google Shape;335;g3ac593875ba_0_52: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ac593875ba_0_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g3ac593875ba_0_67: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200"/>
              </a:spcBef>
              <a:spcAft>
                <a:spcPts val="1200"/>
              </a:spcAft>
              <a:buSzPts val="1100"/>
              <a:buNone/>
            </a:pPr>
            <a:r>
              <a:rPr lang="no"/>
              <a:t>Or embedding qualitative data to provide context for measurements, or use it as a measurement in itself</a:t>
            </a:r>
            <a:endParaRPr/>
          </a:p>
        </p:txBody>
      </p:sp>
      <p:sp>
        <p:nvSpPr>
          <p:cNvPr id="351" name="Google Shape;351;g3ac593875ba_0_67: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3ac593875ba_0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g3ac593875ba_0_79: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no"/>
              <a:t>Linking the “story behind the numbers” shows you haven’t cherry‑picked data; it lets peers see the full context. Aka </a:t>
            </a:r>
            <a:r>
              <a:rPr b="1" lang="no"/>
              <a:t>Transparency and Provenance</a:t>
            </a:r>
            <a:r>
              <a:rPr lang="no"/>
              <a:t>.</a:t>
            </a:r>
            <a:endParaRPr sz="1200">
              <a:solidFill>
                <a:schemeClr val="dk1"/>
              </a:solidFill>
              <a:latin typeface="Calibri"/>
              <a:ea typeface="Calibri"/>
              <a:cs typeface="Calibri"/>
              <a:sym typeface="Calibri"/>
            </a:endParaRPr>
          </a:p>
        </p:txBody>
      </p:sp>
      <p:sp>
        <p:nvSpPr>
          <p:cNvPr id="364" name="Google Shape;364;g3ac593875ba_0_79: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ac593875ba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g3ac593875ba_0_94: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no"/>
              <a:t>Who is not familiar with this representation of qualitative data files in our archives?</a:t>
            </a:r>
            <a:endParaRPr sz="1200">
              <a:solidFill>
                <a:schemeClr val="dk1"/>
              </a:solidFill>
              <a:latin typeface="Calibri"/>
              <a:ea typeface="Calibri"/>
              <a:cs typeface="Calibri"/>
              <a:sym typeface="Calibri"/>
            </a:endParaRPr>
          </a:p>
        </p:txBody>
      </p:sp>
      <p:sp>
        <p:nvSpPr>
          <p:cNvPr id="380" name="Google Shape;380;g3ac593875ba_0_94: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3ac593875ba_0_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6" name="Google Shape;396;g3ac593875ba_0_110: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no">
                <a:latin typeface="Georgia"/>
                <a:ea typeface="Georgia"/>
                <a:cs typeface="Georgia"/>
                <a:sym typeface="Georgia"/>
              </a:rPr>
              <a:t>Since we see great potential in reusing qualitative data as a valuable research source in any domain, our goal is to make this data reusable and interoperable with DDI products. For our group, putting this goal into practice means supporting and guiding the development and use of DDI products to enable good descriptions and structured management practices for qualitative and mixed data.</a:t>
            </a:r>
            <a:endParaRPr>
              <a:latin typeface="Georgia"/>
              <a:ea typeface="Georgia"/>
              <a:cs typeface="Georgia"/>
              <a:sym typeface="Georgia"/>
            </a:endParaRPr>
          </a:p>
          <a:p>
            <a:pPr indent="0" lvl="0" marL="0" rtl="0" algn="l">
              <a:spcBef>
                <a:spcPts val="0"/>
              </a:spcBef>
              <a:spcAft>
                <a:spcPts val="0"/>
              </a:spcAft>
              <a:buNone/>
            </a:pPr>
            <a:r>
              <a:t/>
            </a:r>
            <a:endParaRPr>
              <a:latin typeface="Georgia"/>
              <a:ea typeface="Georgia"/>
              <a:cs typeface="Georgia"/>
              <a:sym typeface="Georgia"/>
            </a:endParaRPr>
          </a:p>
          <a:p>
            <a:pPr indent="0" lvl="0" marL="0" rtl="0" algn="l">
              <a:spcBef>
                <a:spcPts val="0"/>
              </a:spcBef>
              <a:spcAft>
                <a:spcPts val="0"/>
              </a:spcAft>
              <a:buNone/>
            </a:pPr>
            <a:r>
              <a:rPr lang="no" sz="1200">
                <a:latin typeface="Georgia"/>
                <a:ea typeface="Georgia"/>
                <a:cs typeface="Georgia"/>
                <a:sym typeface="Georgia"/>
              </a:rPr>
              <a:t>HOW?</a:t>
            </a:r>
            <a:endParaRPr>
              <a:latin typeface="Georgia"/>
              <a:ea typeface="Georgia"/>
              <a:cs typeface="Georgia"/>
              <a:sym typeface="Georgia"/>
            </a:endParaRPr>
          </a:p>
          <a:p>
            <a:pPr indent="0" lvl="0" marL="0" rtl="0" algn="l">
              <a:spcBef>
                <a:spcPts val="0"/>
              </a:spcBef>
              <a:spcAft>
                <a:spcPts val="0"/>
              </a:spcAft>
              <a:buNone/>
            </a:pPr>
            <a:r>
              <a:rPr lang="no" sz="1200">
                <a:latin typeface="Georgia"/>
                <a:ea typeface="Georgia"/>
                <a:cs typeface="Georgia"/>
                <a:sym typeface="Georgia"/>
              </a:rPr>
              <a:t>-</a:t>
            </a:r>
            <a:r>
              <a:rPr lang="no">
                <a:latin typeface="Georgia"/>
                <a:ea typeface="Georgia"/>
                <a:cs typeface="Georgia"/>
                <a:sym typeface="Georgia"/>
              </a:rPr>
              <a:t>with the </a:t>
            </a:r>
            <a:r>
              <a:rPr lang="no" sz="1200">
                <a:latin typeface="Georgia"/>
                <a:ea typeface="Georgia"/>
                <a:cs typeface="Georgia"/>
                <a:sym typeface="Georgia"/>
              </a:rPr>
              <a:t>formulation</a:t>
            </a:r>
            <a:r>
              <a:rPr lang="no">
                <a:latin typeface="Georgia"/>
                <a:ea typeface="Georgia"/>
                <a:cs typeface="Georgia"/>
                <a:sym typeface="Georgia"/>
              </a:rPr>
              <a:t> of recommendations</a:t>
            </a:r>
            <a:r>
              <a:rPr lang="no" sz="1200">
                <a:latin typeface="Georgia"/>
                <a:ea typeface="Georgia"/>
                <a:cs typeface="Georgia"/>
                <a:sym typeface="Georgia"/>
              </a:rPr>
              <a:t>… which should be based on sounded uses cases, considering the approaches commonly used by those working with qualitative data</a:t>
            </a:r>
            <a:r>
              <a:rPr lang="no">
                <a:latin typeface="Georgia"/>
                <a:ea typeface="Georgia"/>
                <a:cs typeface="Georgia"/>
                <a:sym typeface="Georgia"/>
              </a:rPr>
              <a:t>,</a:t>
            </a:r>
            <a:r>
              <a:rPr lang="no" sz="1200">
                <a:latin typeface="Georgia"/>
                <a:ea typeface="Georgia"/>
                <a:cs typeface="Georgia"/>
                <a:sym typeface="Georgia"/>
              </a:rPr>
              <a:t> and </a:t>
            </a:r>
            <a:r>
              <a:rPr lang="no">
                <a:latin typeface="Georgia"/>
                <a:ea typeface="Georgia"/>
                <a:cs typeface="Georgia"/>
                <a:sym typeface="Georgia"/>
              </a:rPr>
              <a:t>reviewed </a:t>
            </a:r>
            <a:r>
              <a:rPr lang="no" sz="1200">
                <a:latin typeface="Georgia"/>
                <a:ea typeface="Georgia"/>
                <a:cs typeface="Georgia"/>
                <a:sym typeface="Georgia"/>
              </a:rPr>
              <a:t>by the corresponding DDI working groups and the Technical Committee, as well as with the collaboration of external groups when needed</a:t>
            </a:r>
            <a:endParaRPr>
              <a:latin typeface="Georgia"/>
              <a:ea typeface="Georgia"/>
              <a:cs typeface="Georgia"/>
              <a:sym typeface="Georgia"/>
            </a:endParaRPr>
          </a:p>
          <a:p>
            <a:pPr indent="0" lvl="0" marL="0" rtl="0" algn="l">
              <a:spcBef>
                <a:spcPts val="0"/>
              </a:spcBef>
              <a:spcAft>
                <a:spcPts val="0"/>
              </a:spcAft>
              <a:buNone/>
            </a:pPr>
            <a:r>
              <a:rPr lang="no" sz="1200">
                <a:latin typeface="Georgia"/>
                <a:ea typeface="Georgia"/>
                <a:cs typeface="Georgia"/>
                <a:sym typeface="Georgia"/>
              </a:rPr>
              <a:t>-promoting… involved in producing, handling, managing, archiving, and doing research with qualitative and mixed data, also with the help of the Training WG, </a:t>
            </a:r>
            <a:br>
              <a:rPr lang="no" sz="1200">
                <a:latin typeface="Georgia"/>
                <a:ea typeface="Georgia"/>
                <a:cs typeface="Georgia"/>
                <a:sym typeface="Georgia"/>
              </a:rPr>
            </a:br>
            <a:r>
              <a:rPr lang="no" sz="1200">
                <a:latin typeface="Georgia"/>
                <a:ea typeface="Georgia"/>
                <a:cs typeface="Georgia"/>
                <a:sym typeface="Georgia"/>
              </a:rPr>
              <a:t> </a:t>
            </a:r>
            <a:r>
              <a:rPr lang="no">
                <a:latin typeface="Georgia"/>
                <a:ea typeface="Georgia"/>
                <a:cs typeface="Georgia"/>
                <a:sym typeface="Georgia"/>
              </a:rPr>
              <a:t> </a:t>
            </a:r>
            <a:r>
              <a:rPr lang="no" sz="1200">
                <a:latin typeface="Georgia"/>
                <a:ea typeface="Georgia"/>
                <a:cs typeface="Georgia"/>
                <a:sym typeface="Georgia"/>
              </a:rPr>
              <a:t>and developing easy to follow, user-oriented guidelines and best practices for them</a:t>
            </a:r>
            <a:endParaRPr>
              <a:latin typeface="Georgia"/>
              <a:ea typeface="Georgia"/>
              <a:cs typeface="Georgia"/>
              <a:sym typeface="Georgia"/>
            </a:endParaRPr>
          </a:p>
          <a:p>
            <a:pPr indent="0" lvl="0" marL="0" rtl="0" algn="l">
              <a:spcBef>
                <a:spcPts val="0"/>
              </a:spcBef>
              <a:spcAft>
                <a:spcPts val="0"/>
              </a:spcAft>
              <a:buNone/>
            </a:pPr>
            <a:r>
              <a:rPr lang="no" sz="1200">
                <a:latin typeface="Georgia"/>
                <a:ea typeface="Georgia"/>
                <a:cs typeface="Georgia"/>
                <a:sym typeface="Georgia"/>
              </a:rPr>
              <a:t>- And finally critically assessing AI developments that can be used a) to facilitate the documentation and handling of qualitative data formats and mixed data (like the SIKT use case) or b) that can be potential users of these types of data (like in the case of training algorithms with unstructured data)</a:t>
            </a:r>
            <a:endParaRPr sz="1200">
              <a:latin typeface="Georgia"/>
              <a:ea typeface="Georgia"/>
              <a:cs typeface="Georgia"/>
              <a:sym typeface="Georgia"/>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97" name="Google Shape;397;g3ac593875ba_0_110: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ac593875ba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3ac593875ba_0_12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b="1" lang="no"/>
              <a:t>A report </a:t>
            </a:r>
            <a:r>
              <a:rPr lang="no"/>
              <a:t>outlining the key challenges and recommendations for improving DDI products and standards for organizations that are involved in the production, collection and publication of qualitative data.</a:t>
            </a:r>
            <a:endParaRPr/>
          </a:p>
          <a:p>
            <a:pPr indent="0" lvl="0" marL="0" rtl="0" algn="l">
              <a:spcBef>
                <a:spcPts val="0"/>
              </a:spcBef>
              <a:spcAft>
                <a:spcPts val="0"/>
              </a:spcAft>
              <a:buClr>
                <a:schemeClr val="dk1"/>
              </a:buClr>
              <a:buFont typeface="Arial"/>
              <a:buNone/>
            </a:pPr>
            <a:r>
              <a:rPr b="1" lang="no"/>
              <a:t>Best practice guidelines</a:t>
            </a:r>
            <a:r>
              <a:rPr lang="no"/>
              <a:t> and use case documentation for organizations that want to adopt DDI products and standards, and are involved in producing, collecting or publishing qualitative data.</a:t>
            </a:r>
            <a:endParaRPr/>
          </a:p>
          <a:p>
            <a:pPr indent="0" lvl="0" marL="0" rtl="0" algn="l">
              <a:spcBef>
                <a:spcPts val="0"/>
              </a:spcBef>
              <a:spcAft>
                <a:spcPts val="0"/>
              </a:spcAft>
              <a:buClr>
                <a:schemeClr val="dk1"/>
              </a:buClr>
              <a:buFont typeface="Arial"/>
              <a:buNone/>
            </a:pPr>
            <a:r>
              <a:rPr b="1" lang="no"/>
              <a:t>Contributions to the development and refinement of DDI products and standards</a:t>
            </a:r>
            <a:r>
              <a:rPr lang="no"/>
              <a:t>, as appropriate.</a:t>
            </a:r>
            <a:endParaRPr/>
          </a:p>
          <a:p>
            <a:pPr indent="0" lvl="0" marL="0" rtl="0" algn="l">
              <a:spcBef>
                <a:spcPts val="0"/>
              </a:spcBef>
              <a:spcAft>
                <a:spcPts val="0"/>
              </a:spcAft>
              <a:buClr>
                <a:schemeClr val="dk1"/>
              </a:buClr>
              <a:buFont typeface="Arial"/>
              <a:buNone/>
            </a:pPr>
            <a:r>
              <a:rPr b="1" lang="no"/>
              <a:t>Outreach activities</a:t>
            </a:r>
            <a:r>
              <a:rPr lang="no"/>
              <a:t> to encourage organizations involved in the production, collection and publication of qualitative data to become members of the DDI Alliance and use its products</a:t>
            </a:r>
            <a:endParaRPr b="1" sz="2000"/>
          </a:p>
          <a:p>
            <a:pPr indent="0" lvl="0" marL="0" rtl="0" algn="l">
              <a:spcBef>
                <a:spcPts val="0"/>
              </a:spcBef>
              <a:spcAft>
                <a:spcPts val="0"/>
              </a:spcAft>
              <a:buNone/>
            </a:pPr>
            <a:r>
              <a:t/>
            </a:r>
            <a:endParaRPr/>
          </a:p>
        </p:txBody>
      </p:sp>
      <p:sp>
        <p:nvSpPr>
          <p:cNvPr id="408" name="Google Shape;408;g3ac593875ba_0_12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o"/>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a92d45f0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a92d45f0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ac593875ba_0_1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g3ac593875ba_0_130:notes"/>
          <p:cNvSpPr txBox="1"/>
          <p:nvPr>
            <p:ph idx="1" type="body"/>
          </p:nvPr>
        </p:nvSpPr>
        <p:spPr>
          <a:xfrm>
            <a:off x="685800" y="4400640"/>
            <a:ext cx="5485800" cy="3599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strike="noStrike"/>
          </a:p>
        </p:txBody>
      </p:sp>
      <p:sp>
        <p:nvSpPr>
          <p:cNvPr id="419" name="Google Shape;419;g3ac593875ba_0_130:notes"/>
          <p:cNvSpPr/>
          <p:nvPr/>
        </p:nvSpPr>
        <p:spPr>
          <a:xfrm>
            <a:off x="3884760" y="8685360"/>
            <a:ext cx="2971200" cy="45780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None/>
            </a:pPr>
            <a:fld id="{00000000-1234-1234-1234-123412341234}" type="slidenum">
              <a:rPr b="0" lang="no" sz="1200" strike="noStrike">
                <a:solidFill>
                  <a:srgbClr val="000000"/>
                </a:solidFill>
                <a:latin typeface="Calibri"/>
                <a:ea typeface="Calibri"/>
                <a:cs typeface="Calibri"/>
                <a:sym typeface="Calibri"/>
              </a:rPr>
              <a:t>‹#›</a:t>
            </a:fld>
            <a:endParaRPr b="0" sz="1200"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3ac593875ba_0_1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g3ac593875ba_0_1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no" sz="1200">
                <a:solidFill>
                  <a:schemeClr val="dk1"/>
                </a:solidFill>
                <a:latin typeface="Calibri"/>
                <a:ea typeface="Calibri"/>
                <a:cs typeface="Calibri"/>
                <a:sym typeface="Calibri"/>
              </a:rPr>
              <a:t>Contact information is provided here</a:t>
            </a:r>
            <a:endParaRPr/>
          </a:p>
        </p:txBody>
      </p:sp>
      <p:sp>
        <p:nvSpPr>
          <p:cNvPr id="445" name="Google Shape;445;g3ac593875ba_0_15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no"/>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a3d23764c1_4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3a3d23764c1_4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a3d23764c1_4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a3d23764c1_4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ac593875ba_2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8" name="Google Shape;478;g3ac593875ba_2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3a3d23764c1_4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3a3d23764c1_4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3a3d23764c1_4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3a3d23764c1_4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3a3d23764c1_4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3a3d23764c1_4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3a3d23764c1_4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3a3d23764c1_4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3ac593875ba_2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1" name="Google Shape;521;g3ac593875ba_2_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ac51561ea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ac51561e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g3ac593875ba_2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3" name="Google Shape;533;g3ac593875ba_2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3ac593875ba_2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3" name="Google Shape;543;g3ac593875ba_2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ac593875ba_2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1" name="Google Shape;551;g3ac593875ba_2_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3ac593875ba_2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9" name="Google Shape;559;g3ac593875ba_2_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3ac593875ba_2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6" name="Google Shape;566;g3ac593875ba_2_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ac593875ba_2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3" name="Google Shape;573;g3ac593875ba_2_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3ac593875ba_2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0" name="Google Shape;580;g3ac593875ba_2_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3ac593875ba_2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3ac593875ba_2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a92d45f08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3a92d45f08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3ab9a313af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2" name="Google Shape;602;g3ab9a313af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ac51561eab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ac51561eab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ab9a313af6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3ab9a313af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3aa369debe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3aa369debe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3aa369debec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3aa369debec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o"/>
              <a:t>Hi ! I’m Amber Leahey, a member from the DDI Scientific Board on behalf of the Training Working Group, which is currently co-chaired by Kathryn Lavender (ICPSR) and Chantal Vaillancourt (Statistics Canada). </a:t>
            </a:r>
            <a:endParaRPr/>
          </a:p>
          <a:p>
            <a:pPr indent="0" lvl="0" marL="0" rtl="0" algn="l">
              <a:lnSpc>
                <a:spcPct val="142857"/>
              </a:lnSpc>
              <a:spcBef>
                <a:spcPts val="1100"/>
              </a:spcBef>
              <a:spcAft>
                <a:spcPts val="0"/>
              </a:spcAft>
              <a:buClr>
                <a:schemeClr val="dk1"/>
              </a:buClr>
              <a:buSzPts val="1100"/>
              <a:buFont typeface="Arial"/>
              <a:buNone/>
            </a:pPr>
            <a:r>
              <a:rPr lang="no" sz="1200">
                <a:solidFill>
                  <a:schemeClr val="dk1"/>
                </a:solidFill>
                <a:latin typeface="Lato"/>
                <a:ea typeface="Lato"/>
                <a:cs typeface="Lato"/>
                <a:sym typeface="Lato"/>
              </a:rPr>
              <a:t>Training is the bridge between potential and practice. Whether you're a developer, data manager, or researcher, understanding DDI is key to unlocking its full value.</a:t>
            </a:r>
            <a:endParaRPr sz="1200">
              <a:solidFill>
                <a:schemeClr val="dk1"/>
              </a:solidFill>
              <a:latin typeface="Lato"/>
              <a:ea typeface="Lato"/>
              <a:cs typeface="Lato"/>
              <a:sym typeface="Lato"/>
            </a:endParaRPr>
          </a:p>
          <a:p>
            <a:pPr indent="0" lvl="0" marL="0" rtl="0" algn="l">
              <a:spcBef>
                <a:spcPts val="110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3aa369debec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3aa369debec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5000"/>
              </a:lnSpc>
              <a:spcBef>
                <a:spcPts val="1100"/>
              </a:spcBef>
              <a:spcAft>
                <a:spcPts val="0"/>
              </a:spcAft>
              <a:buNone/>
            </a:pPr>
            <a:r>
              <a:rPr lang="no" sz="1162">
                <a:solidFill>
                  <a:schemeClr val="dk1"/>
                </a:solidFill>
              </a:rPr>
              <a:t>Contains </a:t>
            </a:r>
            <a:r>
              <a:rPr lang="no" sz="1162">
                <a:solidFill>
                  <a:schemeClr val="dk1"/>
                </a:solidFill>
              </a:rPr>
              <a:t>training</a:t>
            </a:r>
            <a:r>
              <a:rPr lang="no" sz="1162">
                <a:solidFill>
                  <a:schemeClr val="dk1"/>
                </a:solidFill>
              </a:rPr>
              <a:t> materials that are self-paced and instructor led , such as </a:t>
            </a:r>
            <a:r>
              <a:rPr lang="no" sz="1162">
                <a:solidFill>
                  <a:schemeClr val="dk1"/>
                </a:solidFill>
              </a:rPr>
              <a:t>Intro to DDI (CDI, Lifecycle, Codebook), Use Cases, Tools</a:t>
            </a:r>
            <a:endParaRPr sz="1162">
              <a:solidFill>
                <a:schemeClr val="dk1"/>
              </a:solidFill>
            </a:endParaRPr>
          </a:p>
          <a:p>
            <a:pPr indent="0" lvl="0" marL="0" rtl="0" algn="l">
              <a:lnSpc>
                <a:spcPct val="95000"/>
              </a:lnSpc>
              <a:spcBef>
                <a:spcPts val="1100"/>
              </a:spcBef>
              <a:spcAft>
                <a:spcPts val="0"/>
              </a:spcAft>
              <a:buNone/>
            </a:pPr>
            <a:r>
              <a:t/>
            </a:r>
            <a:endParaRPr sz="1162">
              <a:solidFill>
                <a:schemeClr val="dk1"/>
              </a:solidFill>
            </a:endParaRPr>
          </a:p>
          <a:p>
            <a:pPr indent="0" lvl="0" marL="0" rtl="0" algn="l">
              <a:spcBef>
                <a:spcPts val="110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3aa369debec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3aa369debec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3aa369debec_1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3aa369debec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2418" lvl="0" marL="457200" rtl="0" algn="l">
              <a:lnSpc>
                <a:spcPct val="95000"/>
              </a:lnSpc>
              <a:spcBef>
                <a:spcPts val="1100"/>
              </a:spcBef>
              <a:spcAft>
                <a:spcPts val="0"/>
              </a:spcAft>
              <a:buClr>
                <a:schemeClr val="dk1"/>
              </a:buClr>
              <a:buSzPts val="1163"/>
              <a:buChar char="●"/>
            </a:pPr>
            <a:r>
              <a:rPr lang="no" sz="1162">
                <a:solidFill>
                  <a:schemeClr val="dk1"/>
                </a:solidFill>
              </a:rPr>
              <a:t>Basics to more detailed training for a general audience</a:t>
            </a:r>
            <a:endParaRPr sz="1162">
              <a:solidFill>
                <a:schemeClr val="dk1"/>
              </a:solidFill>
            </a:endParaRPr>
          </a:p>
          <a:p>
            <a:pPr indent="0" lvl="0" marL="0" rtl="0" algn="l">
              <a:spcBef>
                <a:spcPts val="110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3aa369debec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3aa369debec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3aa369debec_1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3aa369debec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3aa369debec_1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3aa369debec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3aa369debec_1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3aa369debec_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ac51561eab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3ac51561eab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3aa369debec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3aa369debec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3a92d45f084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3a92d45f084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3ab6f4648f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3ab6f4648f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3ab6f4648f0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5" name="Google Shape;705;g3ab6f4648f0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3ab6f4648f0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3ab6f4648f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3ab6f4648f0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3ab6f4648f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3ab6f4648f0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7" name="Google Shape;727;g3ab6f4648f0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g3ab6f4648f0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6" name="Google Shape;736;g3ab6f4648f0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3ab6f4648f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3ab6f4648f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3a92d45f084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3a92d45f084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ac51561eab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ac51561eab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3aac1309f75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9" name="Google Shape;759;g3aac1309f75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g3aac1309f7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0" name="Google Shape;770;g3aac1309f75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3aac1309f7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3aac1309f7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3aac1309f75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3aac1309f75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g3a9541c271e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2" name="Google Shape;812;g3a9541c271e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3ac51561eab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6" name="Google Shape;826;g3ac51561eab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3ac51561eab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3ac51561eab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ac51561eab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0" name="Google Shape;840;g3ac51561eab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g3ac51561eab_0_3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7" name="Google Shape;847;g3ac51561eab_0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3ac51561eab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4" name="Google Shape;854;g3ac51561eab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ac51561eab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ac51561eab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3a9541c271e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3a9541c271e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g3a930090d7d_2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7" name="Google Shape;867;g3a930090d7d_2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3a930090d7d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3a930090d7d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3a930090d7d_2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3a930090d7d_2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3a930090d7d_2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3a930090d7d_2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3a930090d7d_2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5" name="Google Shape;895;g3a930090d7d_2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3a92d45f084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2" name="Google Shape;902;g3a92d45f084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g3a9541c271e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9" name="Google Shape;909;g3a9541c271e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3a9541c271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3a9541c271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3a9541c271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3a9541c271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aab2c5645c_0_8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3aab2c5645c_0_8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i="1" lang="no"/>
              <a:t>The new DDI Working Group on Qualitative Data that was approved by the Scientific Board of the DDI Alliance last June existed many years ago, maybe some of you can remember the highly complex DDI model extension that arose from its work.</a:t>
            </a:r>
            <a:endParaRPr i="1"/>
          </a:p>
          <a:p>
            <a:pPr indent="0" lvl="0" marL="0" rtl="0" algn="l">
              <a:lnSpc>
                <a:spcPct val="115000"/>
              </a:lnSpc>
              <a:spcBef>
                <a:spcPts val="0"/>
              </a:spcBef>
              <a:spcAft>
                <a:spcPts val="0"/>
              </a:spcAft>
              <a:buSzPts val="1100"/>
              <a:buNone/>
            </a:pPr>
            <a:r>
              <a:rPr i="1" lang="no"/>
              <a:t>We want to resume its activities with renewed focus on qualitative data, this time from cross-domain and cross-product perspectives. We see great potential for reusing qualitative data as valuable sources of research in any domain. Our goal is to make this data reusable and interoperable with DDI products. To achieve this, we will explore ways to enhance and extend these products, considering the approaches commonly used by those working with qualitative data.</a:t>
            </a:r>
            <a:endParaRPr i="1"/>
          </a:p>
        </p:txBody>
      </p:sp>
      <p:sp>
        <p:nvSpPr>
          <p:cNvPr id="261" name="Google Shape;261;g3aab2c5645c_0_8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no"/>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3a9541c271e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3a9541c271e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3a9541c271e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3a9541c271e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3a9541c271e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7" name="Google Shape;937;g3a9541c271e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3a3d23764c1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3a3d23764c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3a3d23764c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3a3d23764c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a3d23764c1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3a3d23764c1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3a3d23764c1_1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3a3d23764c1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3a3d23764c1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3a3d23764c1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3a3d23764c1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3a3d23764c1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3a3d23764c1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3a3d23764c1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ac593875b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ac593875ba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3ac593875ba_0_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no"/>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3a3d23764c1_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3a3d23764c1_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3a3d23764c1_4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3a3d23764c1_4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g3a3d23764c1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1" name="Google Shape;1021;g3a3d23764c1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 Id="rId3" Type="http://schemas.openxmlformats.org/officeDocument/2006/relationships/image" Target="../media/image17.jp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jpg"/><Relationship Id="rId3"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58" name="Shape 58"/>
        <p:cNvGrpSpPr/>
        <p:nvPr/>
      </p:nvGrpSpPr>
      <p:grpSpPr>
        <a:xfrm>
          <a:off x="0" y="0"/>
          <a:ext cx="0" cy="0"/>
          <a:chOff x="0" y="0"/>
          <a:chExt cx="0" cy="0"/>
        </a:xfrm>
      </p:grpSpPr>
      <p:sp>
        <p:nvSpPr>
          <p:cNvPr id="59" name="Google Shape;59;p14"/>
          <p:cNvSpPr/>
          <p:nvPr/>
        </p:nvSpPr>
        <p:spPr>
          <a:xfrm>
            <a:off x="4146281" y="270001"/>
            <a:ext cx="4723800" cy="4614300"/>
          </a:xfrm>
          <a:prstGeom prst="rect">
            <a:avLst/>
          </a:prstGeom>
          <a:solidFill>
            <a:schemeClr val="accent1"/>
          </a:solid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b="0" i="0" sz="1400" u="none" cap="none" strike="noStrike">
              <a:solidFill>
                <a:schemeClr val="lt1"/>
              </a:solidFill>
              <a:latin typeface="Quattrocento Sans"/>
              <a:ea typeface="Quattrocento Sans"/>
              <a:cs typeface="Quattrocento Sans"/>
              <a:sym typeface="Quattrocento Sans"/>
            </a:endParaRPr>
          </a:p>
        </p:txBody>
      </p:sp>
      <p:sp>
        <p:nvSpPr>
          <p:cNvPr id="60" name="Google Shape;60;p14"/>
          <p:cNvSpPr txBox="1"/>
          <p:nvPr>
            <p:ph type="ctrTitle"/>
          </p:nvPr>
        </p:nvSpPr>
        <p:spPr>
          <a:xfrm>
            <a:off x="4398630" y="564356"/>
            <a:ext cx="4221900" cy="2407500"/>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3300"/>
              <a:buFont typeface="Georgia"/>
              <a:buNone/>
              <a:defRPr sz="33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1" name="Google Shape;61;p14"/>
          <p:cNvSpPr txBox="1"/>
          <p:nvPr>
            <p:ph idx="1" type="subTitle"/>
          </p:nvPr>
        </p:nvSpPr>
        <p:spPr>
          <a:xfrm>
            <a:off x="4398630" y="3343275"/>
            <a:ext cx="4221900" cy="1386000"/>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SzPts val="1800"/>
              <a:buNone/>
              <a:defRPr sz="1800">
                <a:solidFill>
                  <a:schemeClr val="lt1"/>
                </a:solidFill>
                <a:latin typeface="Georgia"/>
                <a:ea typeface="Georgia"/>
                <a:cs typeface="Georgia"/>
                <a:sym typeface="Georgia"/>
              </a:defRPr>
            </a:lvl1pPr>
            <a:lvl2pPr lvl="1" algn="ctr">
              <a:lnSpc>
                <a:spcPct val="100000"/>
              </a:lnSpc>
              <a:spcBef>
                <a:spcPts val="900"/>
              </a:spcBef>
              <a:spcAft>
                <a:spcPts val="0"/>
              </a:spcAft>
              <a:buSzPts val="1500"/>
              <a:buNone/>
              <a:defRPr sz="1500"/>
            </a:lvl2pPr>
            <a:lvl3pPr lvl="2" algn="ctr">
              <a:lnSpc>
                <a:spcPct val="100000"/>
              </a:lnSpc>
              <a:spcBef>
                <a:spcPts val="900"/>
              </a:spcBef>
              <a:spcAft>
                <a:spcPts val="0"/>
              </a:spcAft>
              <a:buClr>
                <a:schemeClr val="dk1"/>
              </a:buClr>
              <a:buSzPts val="1400"/>
              <a:buNone/>
              <a:defRPr sz="1400"/>
            </a:lvl3pPr>
            <a:lvl4pPr lvl="3" algn="ctr">
              <a:lnSpc>
                <a:spcPct val="100000"/>
              </a:lnSpc>
              <a:spcBef>
                <a:spcPts val="900"/>
              </a:spcBef>
              <a:spcAft>
                <a:spcPts val="0"/>
              </a:spcAft>
              <a:buSzPts val="1200"/>
              <a:buNone/>
              <a:defRPr sz="1200"/>
            </a:lvl4pPr>
            <a:lvl5pPr lvl="4" algn="ctr">
              <a:lnSpc>
                <a:spcPct val="90000"/>
              </a:lnSpc>
              <a:spcBef>
                <a:spcPts val="9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pic>
        <p:nvPicPr>
          <p:cNvPr id="62" name="Google Shape;62;p14"/>
          <p:cNvPicPr preferRelativeResize="0"/>
          <p:nvPr/>
        </p:nvPicPr>
        <p:blipFill rotWithShape="1">
          <a:blip r:embed="rId2">
            <a:alphaModFix/>
          </a:blip>
          <a:srcRect b="0" l="0" r="0" t="0"/>
          <a:stretch/>
        </p:blipFill>
        <p:spPr>
          <a:xfrm>
            <a:off x="465844" y="321158"/>
            <a:ext cx="2402239" cy="1239387"/>
          </a:xfrm>
          <a:prstGeom prst="rect">
            <a:avLst/>
          </a:prstGeom>
          <a:noFill/>
          <a:ln>
            <a:noFill/>
          </a:ln>
        </p:spPr>
      </p:pic>
      <p:sp>
        <p:nvSpPr>
          <p:cNvPr id="63" name="Google Shape;63;p14"/>
          <p:cNvSpPr txBox="1"/>
          <p:nvPr>
            <p:ph idx="2" type="body"/>
          </p:nvPr>
        </p:nvSpPr>
        <p:spPr>
          <a:xfrm>
            <a:off x="540000" y="3396677"/>
            <a:ext cx="2507400" cy="1332300"/>
          </a:xfrm>
          <a:prstGeom prst="rect">
            <a:avLst/>
          </a:prstGeom>
          <a:noFill/>
          <a:ln>
            <a:noFill/>
          </a:ln>
        </p:spPr>
        <p:txBody>
          <a:bodyPr anchorCtr="0" anchor="ctr" bIns="0" lIns="0" spcFirstLastPara="1" rIns="0" wrap="square" tIns="0">
            <a:normAutofit/>
          </a:bodyPr>
          <a:lstStyle>
            <a:lvl1pPr indent="-228600" lvl="0" marL="457200" algn="l">
              <a:lnSpc>
                <a:spcPct val="100000"/>
              </a:lnSpc>
              <a:spcBef>
                <a:spcPts val="0"/>
              </a:spcBef>
              <a:spcAft>
                <a:spcPts val="0"/>
              </a:spcAft>
              <a:buSzPts val="1400"/>
              <a:buNone/>
              <a:defRPr b="0" sz="1400">
                <a:solidFill>
                  <a:srgbClr val="7F7F7F"/>
                </a:solidFill>
                <a:latin typeface="Quattrocento Sans"/>
                <a:ea typeface="Quattrocento Sans"/>
                <a:cs typeface="Quattrocento Sans"/>
                <a:sym typeface="Quattrocento Sans"/>
              </a:defRPr>
            </a:lvl1pPr>
            <a:lvl2pPr indent="-228600" lvl="1" marL="914400" algn="l">
              <a:lnSpc>
                <a:spcPct val="100000"/>
              </a:lnSpc>
              <a:spcBef>
                <a:spcPts val="900"/>
              </a:spcBef>
              <a:spcAft>
                <a:spcPts val="0"/>
              </a:spcAft>
              <a:buSzPts val="1500"/>
              <a:buNone/>
              <a:defRPr b="1" sz="1500"/>
            </a:lvl2pPr>
            <a:lvl3pPr indent="-228600" lvl="2" marL="1371600" algn="l">
              <a:lnSpc>
                <a:spcPct val="100000"/>
              </a:lnSpc>
              <a:spcBef>
                <a:spcPts val="900"/>
              </a:spcBef>
              <a:spcAft>
                <a:spcPts val="0"/>
              </a:spcAft>
              <a:buClr>
                <a:schemeClr val="dk1"/>
              </a:buClr>
              <a:buSzPts val="1400"/>
              <a:buNone/>
              <a:defRPr b="1" sz="1400"/>
            </a:lvl3pPr>
            <a:lvl4pPr indent="-228600" lvl="3" marL="1828800" algn="l">
              <a:lnSpc>
                <a:spcPct val="100000"/>
              </a:lnSpc>
              <a:spcBef>
                <a:spcPts val="900"/>
              </a:spcBef>
              <a:spcAft>
                <a:spcPts val="0"/>
              </a:spcAft>
              <a:buSzPts val="1200"/>
              <a:buNone/>
              <a:defRPr b="1" sz="1200"/>
            </a:lvl4pPr>
            <a:lvl5pPr indent="-228600" lvl="4" marL="2286000" algn="l">
              <a:lnSpc>
                <a:spcPct val="90000"/>
              </a:lnSpc>
              <a:spcBef>
                <a:spcPts val="9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pic>
        <p:nvPicPr>
          <p:cNvPr id="64" name="Google Shape;64;p14"/>
          <p:cNvPicPr preferRelativeResize="0"/>
          <p:nvPr/>
        </p:nvPicPr>
        <p:blipFill rotWithShape="1">
          <a:blip r:embed="rId3">
            <a:alphaModFix/>
          </a:blip>
          <a:srcRect b="0" l="0" r="0" t="0"/>
          <a:stretch/>
        </p:blipFill>
        <p:spPr>
          <a:xfrm>
            <a:off x="440554" y="4597944"/>
            <a:ext cx="599711" cy="379017"/>
          </a:xfrm>
          <a:prstGeom prst="rect">
            <a:avLst/>
          </a:prstGeom>
          <a:noFill/>
          <a:ln>
            <a:noFill/>
          </a:ln>
        </p:spPr>
      </p:pic>
      <p:pic>
        <p:nvPicPr>
          <p:cNvPr id="65" name="Google Shape;65;p14"/>
          <p:cNvPicPr preferRelativeResize="0"/>
          <p:nvPr/>
        </p:nvPicPr>
        <p:blipFill rotWithShape="1">
          <a:blip r:embed="rId4">
            <a:alphaModFix/>
          </a:blip>
          <a:srcRect b="0" l="0" r="0" t="0"/>
          <a:stretch/>
        </p:blipFill>
        <p:spPr>
          <a:xfrm>
            <a:off x="3312814" y="3798325"/>
            <a:ext cx="839700" cy="1085910"/>
          </a:xfrm>
          <a:prstGeom prst="rect">
            <a:avLst/>
          </a:prstGeom>
          <a:noFill/>
          <a:ln>
            <a:noFill/>
          </a:ln>
        </p:spPr>
      </p:pic>
      <p:sp>
        <p:nvSpPr>
          <p:cNvPr id="66" name="Google Shape;66;p14"/>
          <p:cNvSpPr txBox="1"/>
          <p:nvPr/>
        </p:nvSpPr>
        <p:spPr>
          <a:xfrm>
            <a:off x="457942" y="4485567"/>
            <a:ext cx="1161000" cy="1617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no" sz="600" u="none" cap="none" strike="noStrike">
                <a:solidFill>
                  <a:srgbClr val="7F7F7F"/>
                </a:solidFill>
                <a:latin typeface="Quattrocento Sans"/>
                <a:ea typeface="Quattrocento Sans"/>
                <a:cs typeface="Quattrocento Sans"/>
                <a:sym typeface="Quattrocento Sans"/>
              </a:rPr>
              <a:t>In Zusammenarbeit mit</a:t>
            </a:r>
            <a:endParaRPr sz="110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7" name="Shape 67"/>
        <p:cNvGrpSpPr/>
        <p:nvPr/>
      </p:nvGrpSpPr>
      <p:grpSpPr>
        <a:xfrm>
          <a:off x="0" y="0"/>
          <a:ext cx="0" cy="0"/>
          <a:chOff x="0" y="0"/>
          <a:chExt cx="0" cy="0"/>
        </a:xfrm>
      </p:grpSpPr>
      <p:sp>
        <p:nvSpPr>
          <p:cNvPr id="68" name="Google Shape;68;p15"/>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sz="900">
                <a:solidFill>
                  <a:schemeClr val="dk1"/>
                </a:solidFill>
                <a:latin typeface="Quattrocento Sans"/>
                <a:ea typeface="Quattrocento Sans"/>
                <a:cs typeface="Quattrocento Sans"/>
                <a:sym typeface="Quattrocento Sans"/>
              </a:defRPr>
            </a:lvl1pPr>
            <a:lvl2pPr indent="0" lvl="1" marL="0" algn="r">
              <a:spcBef>
                <a:spcPts val="0"/>
              </a:spcBef>
              <a:buNone/>
              <a:defRPr sz="900">
                <a:solidFill>
                  <a:schemeClr val="dk1"/>
                </a:solidFill>
                <a:latin typeface="Quattrocento Sans"/>
                <a:ea typeface="Quattrocento Sans"/>
                <a:cs typeface="Quattrocento Sans"/>
                <a:sym typeface="Quattrocento Sans"/>
              </a:defRPr>
            </a:lvl2pPr>
            <a:lvl3pPr indent="0" lvl="2" marL="0" algn="r">
              <a:spcBef>
                <a:spcPts val="0"/>
              </a:spcBef>
              <a:buNone/>
              <a:defRPr sz="900">
                <a:solidFill>
                  <a:schemeClr val="dk1"/>
                </a:solidFill>
                <a:latin typeface="Quattrocento Sans"/>
                <a:ea typeface="Quattrocento Sans"/>
                <a:cs typeface="Quattrocento Sans"/>
                <a:sym typeface="Quattrocento Sans"/>
              </a:defRPr>
            </a:lvl3pPr>
            <a:lvl4pPr indent="0" lvl="3" marL="0" algn="r">
              <a:spcBef>
                <a:spcPts val="0"/>
              </a:spcBef>
              <a:buNone/>
              <a:defRPr sz="900">
                <a:solidFill>
                  <a:schemeClr val="dk1"/>
                </a:solidFill>
                <a:latin typeface="Quattrocento Sans"/>
                <a:ea typeface="Quattrocento Sans"/>
                <a:cs typeface="Quattrocento Sans"/>
                <a:sym typeface="Quattrocento Sans"/>
              </a:defRPr>
            </a:lvl4pPr>
            <a:lvl5pPr indent="0" lvl="4" marL="0" algn="r">
              <a:spcBef>
                <a:spcPts val="0"/>
              </a:spcBef>
              <a:buNone/>
              <a:defRPr sz="900">
                <a:solidFill>
                  <a:schemeClr val="dk1"/>
                </a:solidFill>
                <a:latin typeface="Quattrocento Sans"/>
                <a:ea typeface="Quattrocento Sans"/>
                <a:cs typeface="Quattrocento Sans"/>
                <a:sym typeface="Quattrocento Sans"/>
              </a:defRPr>
            </a:lvl5pPr>
            <a:lvl6pPr indent="0" lvl="5" marL="0" algn="r">
              <a:spcBef>
                <a:spcPts val="0"/>
              </a:spcBef>
              <a:buNone/>
              <a:defRPr sz="900">
                <a:solidFill>
                  <a:schemeClr val="dk1"/>
                </a:solidFill>
                <a:latin typeface="Quattrocento Sans"/>
                <a:ea typeface="Quattrocento Sans"/>
                <a:cs typeface="Quattrocento Sans"/>
                <a:sym typeface="Quattrocento Sans"/>
              </a:defRPr>
            </a:lvl6pPr>
            <a:lvl7pPr indent="0" lvl="6" marL="0" algn="r">
              <a:spcBef>
                <a:spcPts val="0"/>
              </a:spcBef>
              <a:buNone/>
              <a:defRPr sz="900">
                <a:solidFill>
                  <a:schemeClr val="dk1"/>
                </a:solidFill>
                <a:latin typeface="Quattrocento Sans"/>
                <a:ea typeface="Quattrocento Sans"/>
                <a:cs typeface="Quattrocento Sans"/>
                <a:sym typeface="Quattrocento Sans"/>
              </a:defRPr>
            </a:lvl7pPr>
            <a:lvl8pPr indent="0" lvl="7" marL="0" algn="r">
              <a:spcBef>
                <a:spcPts val="0"/>
              </a:spcBef>
              <a:buNone/>
              <a:defRPr sz="900">
                <a:solidFill>
                  <a:schemeClr val="dk1"/>
                </a:solidFill>
                <a:latin typeface="Quattrocento Sans"/>
                <a:ea typeface="Quattrocento Sans"/>
                <a:cs typeface="Quattrocento Sans"/>
                <a:sym typeface="Quattrocento Sans"/>
              </a:defRPr>
            </a:lvl8pPr>
            <a:lvl9pPr indent="0" lvl="8" marL="0" algn="r">
              <a:spcBef>
                <a:spcPts val="0"/>
              </a:spcBef>
              <a:buNone/>
              <a:defRPr sz="900">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p:spTree>
      <p:nvGrpSpPr>
        <p:cNvPr id="69" name="Shape 69"/>
        <p:cNvGrpSpPr/>
        <p:nvPr/>
      </p:nvGrpSpPr>
      <p:grpSpPr>
        <a:xfrm>
          <a:off x="0" y="0"/>
          <a:ext cx="0" cy="0"/>
          <a:chOff x="0" y="0"/>
          <a:chExt cx="0" cy="0"/>
        </a:xfrm>
      </p:grpSpPr>
      <p:sp>
        <p:nvSpPr>
          <p:cNvPr id="70" name="Google Shape;70;p16"/>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1" name="Google Shape;71;p16"/>
          <p:cNvSpPr txBox="1"/>
          <p:nvPr>
            <p:ph idx="1" type="body"/>
          </p:nvPr>
        </p:nvSpPr>
        <p:spPr>
          <a:xfrm>
            <a:off x="539999" y="1551315"/>
            <a:ext cx="8100000" cy="32658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2" name="Google Shape;72;p16"/>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p:cSld name="Nur Titel">
    <p:spTree>
      <p:nvGrpSpPr>
        <p:cNvPr id="73" name="Shape 73"/>
        <p:cNvGrpSpPr/>
        <p:nvPr/>
      </p:nvGrpSpPr>
      <p:grpSpPr>
        <a:xfrm>
          <a:off x="0" y="0"/>
          <a:ext cx="0" cy="0"/>
          <a:chOff x="0" y="0"/>
          <a:chExt cx="0" cy="0"/>
        </a:xfrm>
      </p:grpSpPr>
      <p:sp>
        <p:nvSpPr>
          <p:cNvPr id="74" name="Google Shape;74;p17"/>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
        <p:nvSpPr>
          <p:cNvPr id="75" name="Google Shape;75;p17"/>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Google Shape;76;p17"/>
          <p:cNvSpPr txBox="1"/>
          <p:nvPr>
            <p:ph idx="1" type="body"/>
          </p:nvPr>
        </p:nvSpPr>
        <p:spPr>
          <a:xfrm>
            <a:off x="539999" y="1907348"/>
            <a:ext cx="8100000" cy="29100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7"/>
          <p:cNvSpPr txBox="1"/>
          <p:nvPr>
            <p:ph idx="2" type="body"/>
          </p:nvPr>
        </p:nvSpPr>
        <p:spPr>
          <a:xfrm>
            <a:off x="540001" y="1413095"/>
            <a:ext cx="8109600" cy="321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2400"/>
              <a:buFont typeface="Quattrocento Sans"/>
              <a:buNone/>
              <a:defRPr sz="2400">
                <a:solidFill>
                  <a:srgbClr val="009ED4"/>
                </a:solidFill>
                <a:latin typeface="Quattrocento Sans"/>
                <a:ea typeface="Quattrocento Sans"/>
                <a:cs typeface="Quattrocento Sans"/>
                <a:sym typeface="Quattrocento Sans"/>
              </a:defRPr>
            </a:lvl1pPr>
            <a:lvl2pPr indent="-228600" lvl="1" marL="914400" algn="l">
              <a:lnSpc>
                <a:spcPct val="100000"/>
              </a:lnSpc>
              <a:spcBef>
                <a:spcPts val="0"/>
              </a:spcBef>
              <a:spcAft>
                <a:spcPts val="0"/>
              </a:spcAft>
              <a:buSzPts val="2400"/>
              <a:buFont typeface="Quattrocento Sans"/>
              <a:buNone/>
              <a:defRPr/>
            </a:lvl2pPr>
            <a:lvl3pPr indent="-228600" lvl="2" marL="1371600" algn="l">
              <a:lnSpc>
                <a:spcPct val="100000"/>
              </a:lnSpc>
              <a:spcBef>
                <a:spcPts val="0"/>
              </a:spcBef>
              <a:spcAft>
                <a:spcPts val="0"/>
              </a:spcAft>
              <a:buClr>
                <a:schemeClr val="dk1"/>
              </a:buClr>
              <a:buSzPts val="2100"/>
              <a:buFont typeface="Quattrocento Sans"/>
              <a:buNone/>
              <a:defRPr/>
            </a:lvl3pPr>
            <a:lvl4pPr indent="-228600" lvl="3" marL="1828800" algn="l">
              <a:lnSpc>
                <a:spcPct val="100000"/>
              </a:lnSpc>
              <a:spcBef>
                <a:spcPts val="0"/>
              </a:spcBef>
              <a:spcAft>
                <a:spcPts val="0"/>
              </a:spcAft>
              <a:buSzPts val="1800"/>
              <a:buFont typeface="Quattrocento Sans"/>
              <a:buNone/>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78" name="Shape 78"/>
        <p:cNvGrpSpPr/>
        <p:nvPr/>
      </p:nvGrpSpPr>
      <p:grpSpPr>
        <a:xfrm>
          <a:off x="0" y="0"/>
          <a:ext cx="0" cy="0"/>
          <a:chOff x="0" y="0"/>
          <a:chExt cx="0" cy="0"/>
        </a:xfrm>
      </p:grpSpPr>
      <p:sp>
        <p:nvSpPr>
          <p:cNvPr id="79" name="Google Shape;79;p18"/>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0" name="Google Shape;80;p18"/>
          <p:cNvSpPr txBox="1"/>
          <p:nvPr>
            <p:ph idx="1" type="body"/>
          </p:nvPr>
        </p:nvSpPr>
        <p:spPr>
          <a:xfrm>
            <a:off x="2970000" y="1551315"/>
            <a:ext cx="5670000" cy="32658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8"/>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el und Inhalt">
  <p:cSld name="3_Titel und Inhalt">
    <p:spTree>
      <p:nvGrpSpPr>
        <p:cNvPr id="82" name="Shape 82"/>
        <p:cNvGrpSpPr/>
        <p:nvPr/>
      </p:nvGrpSpPr>
      <p:grpSpPr>
        <a:xfrm>
          <a:off x="0" y="0"/>
          <a:ext cx="0" cy="0"/>
          <a:chOff x="0" y="0"/>
          <a:chExt cx="0" cy="0"/>
        </a:xfrm>
      </p:grpSpPr>
      <p:sp>
        <p:nvSpPr>
          <p:cNvPr id="83" name="Google Shape;83;p19"/>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4" name="Google Shape;84;p19"/>
          <p:cNvSpPr txBox="1"/>
          <p:nvPr>
            <p:ph idx="1" type="body"/>
          </p:nvPr>
        </p:nvSpPr>
        <p:spPr>
          <a:xfrm>
            <a:off x="2970000" y="1539284"/>
            <a:ext cx="5670000" cy="32781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9"/>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
        <p:nvSpPr>
          <p:cNvPr id="86" name="Google Shape;86;p19"/>
          <p:cNvSpPr txBox="1"/>
          <p:nvPr>
            <p:ph idx="2" type="body"/>
          </p:nvPr>
        </p:nvSpPr>
        <p:spPr>
          <a:xfrm rot="-356254">
            <a:off x="715263" y="1960628"/>
            <a:ext cx="1800962" cy="1800962"/>
          </a:xfrm>
          <a:prstGeom prst="rect">
            <a:avLst/>
          </a:prstGeom>
          <a:noFill/>
          <a:ln cap="flat" cmpd="sng" w="9525">
            <a:solidFill>
              <a:srgbClr val="009ED4"/>
            </a:solidFill>
            <a:prstDash val="solid"/>
            <a:round/>
            <a:headEnd len="sm" w="sm" type="none"/>
            <a:tailEnd len="sm" w="sm" type="none"/>
          </a:ln>
        </p:spPr>
        <p:txBody>
          <a:bodyPr anchorCtr="0" anchor="ctr" bIns="675000" lIns="675000" spcFirstLastPara="1" rIns="675000" wrap="square" tIns="675000">
            <a:normAutofit/>
          </a:bodyPr>
          <a:lstStyle>
            <a:lvl1pPr indent="-228600" lvl="0" marL="457200" algn="l">
              <a:lnSpc>
                <a:spcPct val="100000"/>
              </a:lnSpc>
              <a:spcBef>
                <a:spcPts val="0"/>
              </a:spcBef>
              <a:spcAft>
                <a:spcPts val="0"/>
              </a:spcAft>
              <a:buSzPts val="1500"/>
              <a:buNone/>
              <a:defRPr sz="1500"/>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87" name="Google Shape;87;p19"/>
          <p:cNvPicPr preferRelativeResize="0"/>
          <p:nvPr/>
        </p:nvPicPr>
        <p:blipFill rotWithShape="1">
          <a:blip r:embed="rId2">
            <a:alphaModFix/>
          </a:blip>
          <a:srcRect b="0" l="0" r="0" t="0"/>
          <a:stretch/>
        </p:blipFill>
        <p:spPr>
          <a:xfrm rot="-338409">
            <a:off x="1071303" y="3778085"/>
            <a:ext cx="973101" cy="64570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88" name="Shape 88"/>
        <p:cNvGrpSpPr/>
        <p:nvPr/>
      </p:nvGrpSpPr>
      <p:grpSpPr>
        <a:xfrm>
          <a:off x="0" y="0"/>
          <a:ext cx="0" cy="0"/>
          <a:chOff x="0" y="0"/>
          <a:chExt cx="0" cy="0"/>
        </a:xfrm>
      </p:grpSpPr>
      <p:sp>
        <p:nvSpPr>
          <p:cNvPr id="89" name="Google Shape;89;p20"/>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0" name="Google Shape;90;p20"/>
          <p:cNvSpPr txBox="1"/>
          <p:nvPr>
            <p:ph idx="1" type="body"/>
          </p:nvPr>
        </p:nvSpPr>
        <p:spPr>
          <a:xfrm>
            <a:off x="539999" y="1503189"/>
            <a:ext cx="5670000" cy="33141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20"/>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ergleich">
  <p:cSld name="1_Vergleich">
    <p:spTree>
      <p:nvGrpSpPr>
        <p:cNvPr id="92" name="Shape 92"/>
        <p:cNvGrpSpPr/>
        <p:nvPr/>
      </p:nvGrpSpPr>
      <p:grpSpPr>
        <a:xfrm>
          <a:off x="0" y="0"/>
          <a:ext cx="0" cy="0"/>
          <a:chOff x="0" y="0"/>
          <a:chExt cx="0" cy="0"/>
        </a:xfrm>
      </p:grpSpPr>
      <p:sp>
        <p:nvSpPr>
          <p:cNvPr id="93" name="Google Shape;93;p21"/>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
        <p:nvSpPr>
          <p:cNvPr id="94" name="Google Shape;94;p21"/>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p:cSld name="Vergleich">
    <p:spTree>
      <p:nvGrpSpPr>
        <p:cNvPr id="95" name="Shape 95"/>
        <p:cNvGrpSpPr/>
        <p:nvPr/>
      </p:nvGrpSpPr>
      <p:grpSpPr>
        <a:xfrm>
          <a:off x="0" y="0"/>
          <a:ext cx="0" cy="0"/>
          <a:chOff x="0" y="0"/>
          <a:chExt cx="0" cy="0"/>
        </a:xfrm>
      </p:grpSpPr>
      <p:sp>
        <p:nvSpPr>
          <p:cNvPr id="96" name="Google Shape;96;p22"/>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
        <p:nvSpPr>
          <p:cNvPr id="97" name="Google Shape;97;p22"/>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8" name="Google Shape;98;p22"/>
          <p:cNvSpPr txBox="1"/>
          <p:nvPr>
            <p:ph idx="1" type="body"/>
          </p:nvPr>
        </p:nvSpPr>
        <p:spPr>
          <a:xfrm>
            <a:off x="540000" y="1871662"/>
            <a:ext cx="3915000" cy="29457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22"/>
          <p:cNvSpPr txBox="1"/>
          <p:nvPr>
            <p:ph idx="2" type="body"/>
          </p:nvPr>
        </p:nvSpPr>
        <p:spPr>
          <a:xfrm>
            <a:off x="4709475" y="1871662"/>
            <a:ext cx="3915000" cy="29457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0" name="Google Shape;100;p22"/>
          <p:cNvSpPr txBox="1"/>
          <p:nvPr>
            <p:ph idx="3" type="body"/>
          </p:nvPr>
        </p:nvSpPr>
        <p:spPr>
          <a:xfrm>
            <a:off x="540001" y="1377000"/>
            <a:ext cx="8109600" cy="32190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2100"/>
              <a:buFont typeface="Quattrocento Sans"/>
              <a:buNone/>
              <a:defRPr sz="2100">
                <a:solidFill>
                  <a:srgbClr val="009ED4"/>
                </a:solidFill>
                <a:latin typeface="Quattrocento Sans"/>
                <a:ea typeface="Quattrocento Sans"/>
                <a:cs typeface="Quattrocento Sans"/>
                <a:sym typeface="Quattrocento Sans"/>
              </a:defRPr>
            </a:lvl1pPr>
            <a:lvl2pPr indent="-228600" lvl="1" marL="914400" algn="l">
              <a:lnSpc>
                <a:spcPct val="100000"/>
              </a:lnSpc>
              <a:spcBef>
                <a:spcPts val="0"/>
              </a:spcBef>
              <a:spcAft>
                <a:spcPts val="0"/>
              </a:spcAft>
              <a:buSzPts val="2400"/>
              <a:buFont typeface="Quattrocento Sans"/>
              <a:buNone/>
              <a:defRPr/>
            </a:lvl2pPr>
            <a:lvl3pPr indent="-228600" lvl="2" marL="1371600" algn="l">
              <a:lnSpc>
                <a:spcPct val="100000"/>
              </a:lnSpc>
              <a:spcBef>
                <a:spcPts val="0"/>
              </a:spcBef>
              <a:spcAft>
                <a:spcPts val="0"/>
              </a:spcAft>
              <a:buClr>
                <a:schemeClr val="dk1"/>
              </a:buClr>
              <a:buSzPts val="2100"/>
              <a:buFont typeface="Quattrocento Sans"/>
              <a:buNone/>
              <a:defRPr/>
            </a:lvl3pPr>
            <a:lvl4pPr indent="-228600" lvl="3" marL="1828800" algn="l">
              <a:lnSpc>
                <a:spcPct val="100000"/>
              </a:lnSpc>
              <a:spcBef>
                <a:spcPts val="0"/>
              </a:spcBef>
              <a:spcAft>
                <a:spcPts val="0"/>
              </a:spcAft>
              <a:buSzPts val="1800"/>
              <a:buFont typeface="Quattrocento Sans"/>
              <a:buNone/>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p:cSld name="Zwei Inhalte">
    <p:spTree>
      <p:nvGrpSpPr>
        <p:cNvPr id="101" name="Shape 101"/>
        <p:cNvGrpSpPr/>
        <p:nvPr/>
      </p:nvGrpSpPr>
      <p:grpSpPr>
        <a:xfrm>
          <a:off x="0" y="0"/>
          <a:ext cx="0" cy="0"/>
          <a:chOff x="0" y="0"/>
          <a:chExt cx="0" cy="0"/>
        </a:xfrm>
      </p:grpSpPr>
      <p:sp>
        <p:nvSpPr>
          <p:cNvPr id="102" name="Google Shape;102;p23"/>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3" name="Google Shape;103;p23"/>
          <p:cNvSpPr txBox="1"/>
          <p:nvPr>
            <p:ph idx="1" type="body"/>
          </p:nvPr>
        </p:nvSpPr>
        <p:spPr>
          <a:xfrm>
            <a:off x="540000" y="1539284"/>
            <a:ext cx="3915000" cy="32781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23"/>
          <p:cNvSpPr txBox="1"/>
          <p:nvPr>
            <p:ph idx="2" type="body"/>
          </p:nvPr>
        </p:nvSpPr>
        <p:spPr>
          <a:xfrm>
            <a:off x="4709475" y="1539284"/>
            <a:ext cx="3915000" cy="32781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23"/>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p:cSld name="Inhalt mit Überschrift">
    <p:spTree>
      <p:nvGrpSpPr>
        <p:cNvPr id="106" name="Shape 106"/>
        <p:cNvGrpSpPr/>
        <p:nvPr/>
      </p:nvGrpSpPr>
      <p:grpSpPr>
        <a:xfrm>
          <a:off x="0" y="0"/>
          <a:ext cx="0" cy="0"/>
          <a:chOff x="0" y="0"/>
          <a:chExt cx="0" cy="0"/>
        </a:xfrm>
      </p:grpSpPr>
      <p:sp>
        <p:nvSpPr>
          <p:cNvPr id="107" name="Google Shape;107;p24"/>
          <p:cNvSpPr txBox="1"/>
          <p:nvPr>
            <p:ph idx="1" type="body"/>
          </p:nvPr>
        </p:nvSpPr>
        <p:spPr>
          <a:xfrm>
            <a:off x="2947105" y="782999"/>
            <a:ext cx="5670000" cy="4007400"/>
          </a:xfrm>
          <a:prstGeom prst="rect">
            <a:avLst/>
          </a:prstGeom>
          <a:noFill/>
          <a:ln>
            <a:noFill/>
          </a:ln>
        </p:spPr>
        <p:txBody>
          <a:bodyPr anchorCtr="0" anchor="t" bIns="0" lIns="0" spcFirstLastPara="1" rIns="0" wrap="square" tIns="0">
            <a:normAutofit/>
          </a:bodyPr>
          <a:lstStyle>
            <a:lvl1pPr indent="-381000" lvl="0" marL="457200" algn="l">
              <a:lnSpc>
                <a:spcPct val="100000"/>
              </a:lnSpc>
              <a:spcBef>
                <a:spcPts val="0"/>
              </a:spcBef>
              <a:spcAft>
                <a:spcPts val="0"/>
              </a:spcAft>
              <a:buSzPts val="2400"/>
              <a:buChar char="▪"/>
              <a:defRPr sz="2400">
                <a:solidFill>
                  <a:schemeClr val="dk1"/>
                </a:solidFill>
              </a:defRPr>
            </a:lvl1pPr>
            <a:lvl2pPr indent="-361950" lvl="1" marL="914400" algn="l">
              <a:lnSpc>
                <a:spcPct val="100000"/>
              </a:lnSpc>
              <a:spcBef>
                <a:spcPts val="900"/>
              </a:spcBef>
              <a:spcAft>
                <a:spcPts val="0"/>
              </a:spcAft>
              <a:buSzPts val="2100"/>
              <a:buChar char="▪"/>
              <a:defRPr sz="2100">
                <a:solidFill>
                  <a:schemeClr val="dk1"/>
                </a:solidFill>
              </a:defRPr>
            </a:lvl2pPr>
            <a:lvl3pPr indent="-342900" lvl="2" marL="1371600" algn="l">
              <a:lnSpc>
                <a:spcPct val="100000"/>
              </a:lnSpc>
              <a:spcBef>
                <a:spcPts val="900"/>
              </a:spcBef>
              <a:spcAft>
                <a:spcPts val="0"/>
              </a:spcAft>
              <a:buClr>
                <a:schemeClr val="dk1"/>
              </a:buClr>
              <a:buSzPts val="1800"/>
              <a:buChar char="▪"/>
              <a:defRPr sz="1800">
                <a:solidFill>
                  <a:schemeClr val="dk1"/>
                </a:solidFill>
              </a:defRPr>
            </a:lvl3pPr>
            <a:lvl4pPr indent="-323850" lvl="3" marL="1828800" algn="l">
              <a:lnSpc>
                <a:spcPct val="100000"/>
              </a:lnSpc>
              <a:spcBef>
                <a:spcPts val="900"/>
              </a:spcBef>
              <a:spcAft>
                <a:spcPts val="0"/>
              </a:spcAft>
              <a:buSzPts val="1500"/>
              <a:buChar char="▪"/>
              <a:defRPr sz="1500">
                <a:solidFill>
                  <a:schemeClr val="dk1"/>
                </a:solidFill>
              </a:defRPr>
            </a:lvl4pPr>
            <a:lvl5pPr indent="-323850" lvl="4" marL="2286000" algn="l">
              <a:lnSpc>
                <a:spcPct val="90000"/>
              </a:lnSpc>
              <a:spcBef>
                <a:spcPts val="9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08" name="Google Shape;108;p24"/>
          <p:cNvSpPr txBox="1"/>
          <p:nvPr>
            <p:ph idx="2" type="body"/>
          </p:nvPr>
        </p:nvSpPr>
        <p:spPr>
          <a:xfrm>
            <a:off x="526895" y="1800224"/>
            <a:ext cx="2159100" cy="299040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2100"/>
              <a:buNone/>
              <a:defRPr sz="2100"/>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09" name="Google Shape;109;p24"/>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
        <p:nvSpPr>
          <p:cNvPr id="110" name="Google Shape;110;p24"/>
          <p:cNvSpPr txBox="1"/>
          <p:nvPr>
            <p:ph type="title"/>
          </p:nvPr>
        </p:nvSpPr>
        <p:spPr>
          <a:xfrm>
            <a:off x="540001" y="782999"/>
            <a:ext cx="2150100" cy="869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2700"/>
              <a:buFont typeface="Georgia"/>
              <a:buNone/>
              <a:defRPr sz="2700">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1" name="Shape 111"/>
        <p:cNvGrpSpPr/>
        <p:nvPr/>
      </p:nvGrpSpPr>
      <p:grpSpPr>
        <a:xfrm>
          <a:off x="0" y="0"/>
          <a:ext cx="0" cy="0"/>
          <a:chOff x="0" y="0"/>
          <a:chExt cx="0" cy="0"/>
        </a:xfrm>
      </p:grpSpPr>
      <p:sp>
        <p:nvSpPr>
          <p:cNvPr id="112" name="Google Shape;112;p2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3" name="Google Shape;113;p2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14" name="Google Shape;114;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7" name="Google Shape;117;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8" name="Shape 118"/>
        <p:cNvGrpSpPr/>
        <p:nvPr/>
      </p:nvGrpSpPr>
      <p:grpSpPr>
        <a:xfrm>
          <a:off x="0" y="0"/>
          <a:ext cx="0" cy="0"/>
          <a:chOff x="0" y="0"/>
          <a:chExt cx="0" cy="0"/>
        </a:xfrm>
      </p:grpSpPr>
      <p:sp>
        <p:nvSpPr>
          <p:cNvPr id="119" name="Google Shape;119;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20" name="Google Shape;120;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1" name="Google Shape;121;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Vergleich">
  <p:cSld name="1_Vergleich">
    <p:spTree>
      <p:nvGrpSpPr>
        <p:cNvPr id="130" name="Shape 130"/>
        <p:cNvGrpSpPr/>
        <p:nvPr/>
      </p:nvGrpSpPr>
      <p:grpSpPr>
        <a:xfrm>
          <a:off x="0" y="0"/>
          <a:ext cx="0" cy="0"/>
          <a:chOff x="0" y="0"/>
          <a:chExt cx="0" cy="0"/>
        </a:xfrm>
      </p:grpSpPr>
      <p:sp>
        <p:nvSpPr>
          <p:cNvPr id="131" name="Google Shape;131;p29"/>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32" name="Google Shape;132;p29"/>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3" name="Google Shape;133;p29"/>
          <p:cNvSpPr txBox="1"/>
          <p:nvPr>
            <p:ph idx="1"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134" name="Shape 134"/>
        <p:cNvGrpSpPr/>
        <p:nvPr/>
      </p:nvGrpSpPr>
      <p:grpSpPr>
        <a:xfrm>
          <a:off x="0" y="0"/>
          <a:ext cx="0" cy="0"/>
          <a:chOff x="0" y="0"/>
          <a:chExt cx="0" cy="0"/>
        </a:xfrm>
      </p:grpSpPr>
      <p:sp>
        <p:nvSpPr>
          <p:cNvPr id="135" name="Google Shape;135;p30"/>
          <p:cNvSpPr/>
          <p:nvPr/>
        </p:nvSpPr>
        <p:spPr>
          <a:xfrm>
            <a:off x="4146281" y="270001"/>
            <a:ext cx="4723800" cy="4614300"/>
          </a:xfrm>
          <a:prstGeom prst="rect">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FFFFFF"/>
              </a:solidFill>
              <a:latin typeface="Quattrocento Sans"/>
              <a:ea typeface="Quattrocento Sans"/>
              <a:cs typeface="Quattrocento Sans"/>
              <a:sym typeface="Quattrocento Sans"/>
            </a:endParaRPr>
          </a:p>
        </p:txBody>
      </p:sp>
      <p:sp>
        <p:nvSpPr>
          <p:cNvPr id="136" name="Google Shape;136;p30"/>
          <p:cNvSpPr txBox="1"/>
          <p:nvPr>
            <p:ph type="ctrTitle"/>
          </p:nvPr>
        </p:nvSpPr>
        <p:spPr>
          <a:xfrm>
            <a:off x="4398630" y="564356"/>
            <a:ext cx="4221900" cy="2407500"/>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3300"/>
              <a:buFont typeface="Georgia"/>
              <a:buNone/>
              <a:defRPr sz="33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7" name="Google Shape;137;p30"/>
          <p:cNvSpPr txBox="1"/>
          <p:nvPr>
            <p:ph idx="1" type="subTitle"/>
          </p:nvPr>
        </p:nvSpPr>
        <p:spPr>
          <a:xfrm>
            <a:off x="4398630" y="3343275"/>
            <a:ext cx="4221900" cy="1386000"/>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SzPts val="1800"/>
              <a:buNone/>
              <a:defRPr sz="1800">
                <a:solidFill>
                  <a:schemeClr val="lt1"/>
                </a:solidFill>
                <a:latin typeface="Georgia"/>
                <a:ea typeface="Georgia"/>
                <a:cs typeface="Georgia"/>
                <a:sym typeface="Georgia"/>
              </a:defRPr>
            </a:lvl1pPr>
            <a:lvl2pPr lvl="1" algn="ctr">
              <a:lnSpc>
                <a:spcPct val="100000"/>
              </a:lnSpc>
              <a:spcBef>
                <a:spcPts val="900"/>
              </a:spcBef>
              <a:spcAft>
                <a:spcPts val="0"/>
              </a:spcAft>
              <a:buSzPts val="1500"/>
              <a:buNone/>
              <a:defRPr sz="1500"/>
            </a:lvl2pPr>
            <a:lvl3pPr lvl="2" algn="ctr">
              <a:lnSpc>
                <a:spcPct val="100000"/>
              </a:lnSpc>
              <a:spcBef>
                <a:spcPts val="900"/>
              </a:spcBef>
              <a:spcAft>
                <a:spcPts val="0"/>
              </a:spcAft>
              <a:buClr>
                <a:schemeClr val="dk1"/>
              </a:buClr>
              <a:buSzPts val="1400"/>
              <a:buNone/>
              <a:defRPr sz="1400"/>
            </a:lvl3pPr>
            <a:lvl4pPr lvl="3" algn="ctr">
              <a:lnSpc>
                <a:spcPct val="100000"/>
              </a:lnSpc>
              <a:spcBef>
                <a:spcPts val="900"/>
              </a:spcBef>
              <a:spcAft>
                <a:spcPts val="0"/>
              </a:spcAft>
              <a:buSzPts val="1200"/>
              <a:buNone/>
              <a:defRPr sz="1200"/>
            </a:lvl4pPr>
            <a:lvl5pPr lvl="4" algn="ctr">
              <a:lnSpc>
                <a:spcPct val="90000"/>
              </a:lnSpc>
              <a:spcBef>
                <a:spcPts val="9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pic>
        <p:nvPicPr>
          <p:cNvPr id="138" name="Google Shape;138;p30"/>
          <p:cNvPicPr preferRelativeResize="0"/>
          <p:nvPr/>
        </p:nvPicPr>
        <p:blipFill rotWithShape="1">
          <a:blip r:embed="rId2">
            <a:alphaModFix/>
          </a:blip>
          <a:srcRect b="0" l="0" r="0" t="0"/>
          <a:stretch/>
        </p:blipFill>
        <p:spPr>
          <a:xfrm>
            <a:off x="465844" y="321158"/>
            <a:ext cx="2402239" cy="1239387"/>
          </a:xfrm>
          <a:prstGeom prst="rect">
            <a:avLst/>
          </a:prstGeom>
          <a:noFill/>
          <a:ln>
            <a:noFill/>
          </a:ln>
        </p:spPr>
      </p:pic>
      <p:pic>
        <p:nvPicPr>
          <p:cNvPr id="139" name="Google Shape;139;p30"/>
          <p:cNvPicPr preferRelativeResize="0"/>
          <p:nvPr/>
        </p:nvPicPr>
        <p:blipFill rotWithShape="1">
          <a:blip r:embed="rId3">
            <a:alphaModFix/>
          </a:blip>
          <a:srcRect b="0" l="0" r="0" t="0"/>
          <a:stretch/>
        </p:blipFill>
        <p:spPr>
          <a:xfrm>
            <a:off x="3310366" y="3796277"/>
            <a:ext cx="835915" cy="1085911"/>
          </a:xfrm>
          <a:prstGeom prst="rect">
            <a:avLst/>
          </a:prstGeom>
          <a:noFill/>
          <a:ln>
            <a:noFill/>
          </a:ln>
        </p:spPr>
      </p:pic>
      <p:sp>
        <p:nvSpPr>
          <p:cNvPr id="140" name="Google Shape;140;p30"/>
          <p:cNvSpPr txBox="1"/>
          <p:nvPr>
            <p:ph idx="2" type="body"/>
          </p:nvPr>
        </p:nvSpPr>
        <p:spPr>
          <a:xfrm>
            <a:off x="540000" y="3396677"/>
            <a:ext cx="2507400" cy="1332300"/>
          </a:xfrm>
          <a:prstGeom prst="rect">
            <a:avLst/>
          </a:prstGeom>
          <a:noFill/>
          <a:ln>
            <a:noFill/>
          </a:ln>
        </p:spPr>
        <p:txBody>
          <a:bodyPr anchorCtr="0" anchor="ctr" bIns="0" lIns="0" spcFirstLastPara="1" rIns="0" wrap="square" tIns="0">
            <a:normAutofit/>
          </a:bodyPr>
          <a:lstStyle>
            <a:lvl1pPr indent="-228600" lvl="0" marL="457200" algn="l">
              <a:lnSpc>
                <a:spcPct val="100000"/>
              </a:lnSpc>
              <a:spcBef>
                <a:spcPts val="0"/>
              </a:spcBef>
              <a:spcAft>
                <a:spcPts val="0"/>
              </a:spcAft>
              <a:buSzPts val="1400"/>
              <a:buNone/>
              <a:defRPr b="0" sz="1400">
                <a:solidFill>
                  <a:srgbClr val="7F7F7F"/>
                </a:solidFill>
                <a:latin typeface="Georgia"/>
                <a:ea typeface="Georgia"/>
                <a:cs typeface="Georgia"/>
                <a:sym typeface="Georgia"/>
              </a:defRPr>
            </a:lvl1pPr>
            <a:lvl2pPr indent="-228600" lvl="1" marL="914400" algn="l">
              <a:lnSpc>
                <a:spcPct val="100000"/>
              </a:lnSpc>
              <a:spcBef>
                <a:spcPts val="900"/>
              </a:spcBef>
              <a:spcAft>
                <a:spcPts val="0"/>
              </a:spcAft>
              <a:buSzPts val="1500"/>
              <a:buNone/>
              <a:defRPr b="1" sz="1500"/>
            </a:lvl2pPr>
            <a:lvl3pPr indent="-228600" lvl="2" marL="1371600" algn="l">
              <a:lnSpc>
                <a:spcPct val="100000"/>
              </a:lnSpc>
              <a:spcBef>
                <a:spcPts val="900"/>
              </a:spcBef>
              <a:spcAft>
                <a:spcPts val="0"/>
              </a:spcAft>
              <a:buClr>
                <a:schemeClr val="dk1"/>
              </a:buClr>
              <a:buSzPts val="1400"/>
              <a:buNone/>
              <a:defRPr b="1" sz="1400"/>
            </a:lvl3pPr>
            <a:lvl4pPr indent="-228600" lvl="3" marL="1828800" algn="l">
              <a:lnSpc>
                <a:spcPct val="100000"/>
              </a:lnSpc>
              <a:spcBef>
                <a:spcPts val="900"/>
              </a:spcBef>
              <a:spcAft>
                <a:spcPts val="0"/>
              </a:spcAft>
              <a:buSzPts val="1200"/>
              <a:buNone/>
              <a:defRPr b="1" sz="1200"/>
            </a:lvl4pPr>
            <a:lvl5pPr indent="-228600" lvl="4" marL="2286000" algn="l">
              <a:lnSpc>
                <a:spcPct val="90000"/>
              </a:lnSpc>
              <a:spcBef>
                <a:spcPts val="9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p:spTree>
      <p:nvGrpSpPr>
        <p:cNvPr id="141" name="Shape 141"/>
        <p:cNvGrpSpPr/>
        <p:nvPr/>
      </p:nvGrpSpPr>
      <p:grpSpPr>
        <a:xfrm>
          <a:off x="0" y="0"/>
          <a:ext cx="0" cy="0"/>
          <a:chOff x="0" y="0"/>
          <a:chExt cx="0" cy="0"/>
        </a:xfrm>
      </p:grpSpPr>
      <p:sp>
        <p:nvSpPr>
          <p:cNvPr id="142" name="Google Shape;142;p31"/>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3" name="Google Shape;143;p31"/>
          <p:cNvSpPr txBox="1"/>
          <p:nvPr>
            <p:ph idx="1" type="body"/>
          </p:nvPr>
        </p:nvSpPr>
        <p:spPr>
          <a:xfrm>
            <a:off x="539999" y="1430999"/>
            <a:ext cx="8100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31"/>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45" name="Google Shape;145;p31"/>
          <p:cNvSpPr txBox="1"/>
          <p:nvPr>
            <p:ph idx="2"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p:cSld name="Nur Titel">
    <p:spTree>
      <p:nvGrpSpPr>
        <p:cNvPr id="146" name="Shape 146"/>
        <p:cNvGrpSpPr/>
        <p:nvPr/>
      </p:nvGrpSpPr>
      <p:grpSpPr>
        <a:xfrm>
          <a:off x="0" y="0"/>
          <a:ext cx="0" cy="0"/>
          <a:chOff x="0" y="0"/>
          <a:chExt cx="0" cy="0"/>
        </a:xfrm>
      </p:grpSpPr>
      <p:sp>
        <p:nvSpPr>
          <p:cNvPr id="147" name="Google Shape;147;p32"/>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48" name="Google Shape;148;p32"/>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9" name="Google Shape;149;p32"/>
          <p:cNvSpPr txBox="1"/>
          <p:nvPr>
            <p:ph idx="1" type="body"/>
          </p:nvPr>
        </p:nvSpPr>
        <p:spPr>
          <a:xfrm>
            <a:off x="539999" y="1871252"/>
            <a:ext cx="8100000" cy="29460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0" name="Google Shape;150;p32"/>
          <p:cNvSpPr txBox="1"/>
          <p:nvPr>
            <p:ph idx="2" type="body"/>
          </p:nvPr>
        </p:nvSpPr>
        <p:spPr>
          <a:xfrm>
            <a:off x="540001" y="1377000"/>
            <a:ext cx="8109600" cy="321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SzPts val="2400"/>
              <a:buFont typeface="Quattrocento Sans"/>
              <a:buNone/>
              <a:defRPr sz="2400">
                <a:solidFill>
                  <a:srgbClr val="009ED4"/>
                </a:solidFill>
                <a:latin typeface="Quattrocento Sans"/>
                <a:ea typeface="Quattrocento Sans"/>
                <a:cs typeface="Quattrocento Sans"/>
                <a:sym typeface="Quattrocento Sans"/>
              </a:defRPr>
            </a:lvl1pPr>
            <a:lvl2pPr indent="-228600" lvl="1" marL="914400" algn="l">
              <a:lnSpc>
                <a:spcPct val="100000"/>
              </a:lnSpc>
              <a:spcBef>
                <a:spcPts val="0"/>
              </a:spcBef>
              <a:spcAft>
                <a:spcPts val="0"/>
              </a:spcAft>
              <a:buSzPts val="2400"/>
              <a:buFont typeface="Quattrocento Sans"/>
              <a:buNone/>
              <a:defRPr/>
            </a:lvl2pPr>
            <a:lvl3pPr indent="-228600" lvl="2" marL="1371600" algn="l">
              <a:lnSpc>
                <a:spcPct val="100000"/>
              </a:lnSpc>
              <a:spcBef>
                <a:spcPts val="0"/>
              </a:spcBef>
              <a:spcAft>
                <a:spcPts val="0"/>
              </a:spcAft>
              <a:buClr>
                <a:schemeClr val="dk1"/>
              </a:buClr>
              <a:buSzPts val="2100"/>
              <a:buFont typeface="Quattrocento Sans"/>
              <a:buNone/>
              <a:defRPr/>
            </a:lvl3pPr>
            <a:lvl4pPr indent="-228600" lvl="3" marL="1828800" algn="l">
              <a:lnSpc>
                <a:spcPct val="100000"/>
              </a:lnSpc>
              <a:spcBef>
                <a:spcPts val="0"/>
              </a:spcBef>
              <a:spcAft>
                <a:spcPts val="0"/>
              </a:spcAft>
              <a:buSzPts val="1800"/>
              <a:buFont typeface="Quattrocento Sans"/>
              <a:buNone/>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1" name="Google Shape;151;p32"/>
          <p:cNvSpPr txBox="1"/>
          <p:nvPr>
            <p:ph idx="3"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152" name="Shape 152"/>
        <p:cNvGrpSpPr/>
        <p:nvPr/>
      </p:nvGrpSpPr>
      <p:grpSpPr>
        <a:xfrm>
          <a:off x="0" y="0"/>
          <a:ext cx="0" cy="0"/>
          <a:chOff x="0" y="0"/>
          <a:chExt cx="0" cy="0"/>
        </a:xfrm>
      </p:grpSpPr>
      <p:sp>
        <p:nvSpPr>
          <p:cNvPr id="153" name="Google Shape;153;p33"/>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4" name="Google Shape;154;p33"/>
          <p:cNvSpPr txBox="1"/>
          <p:nvPr>
            <p:ph idx="1" type="body"/>
          </p:nvPr>
        </p:nvSpPr>
        <p:spPr>
          <a:xfrm>
            <a:off x="2970000" y="1430999"/>
            <a:ext cx="5670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5" name="Google Shape;155;p33"/>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56" name="Google Shape;156;p33"/>
          <p:cNvSpPr txBox="1"/>
          <p:nvPr>
            <p:ph idx="2"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el und Inhalt">
  <p:cSld name="3_Titel und Inhalt">
    <p:spTree>
      <p:nvGrpSpPr>
        <p:cNvPr id="157" name="Shape 157"/>
        <p:cNvGrpSpPr/>
        <p:nvPr/>
      </p:nvGrpSpPr>
      <p:grpSpPr>
        <a:xfrm>
          <a:off x="0" y="0"/>
          <a:ext cx="0" cy="0"/>
          <a:chOff x="0" y="0"/>
          <a:chExt cx="0" cy="0"/>
        </a:xfrm>
      </p:grpSpPr>
      <p:sp>
        <p:nvSpPr>
          <p:cNvPr id="158" name="Google Shape;158;p34"/>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9" name="Google Shape;159;p34"/>
          <p:cNvSpPr txBox="1"/>
          <p:nvPr>
            <p:ph idx="1" type="body"/>
          </p:nvPr>
        </p:nvSpPr>
        <p:spPr>
          <a:xfrm>
            <a:off x="2970000" y="1430999"/>
            <a:ext cx="5670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0" name="Google Shape;160;p34"/>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61" name="Google Shape;161;p34"/>
          <p:cNvSpPr txBox="1"/>
          <p:nvPr>
            <p:ph idx="2" type="body"/>
          </p:nvPr>
        </p:nvSpPr>
        <p:spPr>
          <a:xfrm rot="-356254">
            <a:off x="715263" y="1960628"/>
            <a:ext cx="1800962" cy="1800962"/>
          </a:xfrm>
          <a:prstGeom prst="rect">
            <a:avLst/>
          </a:prstGeom>
          <a:noFill/>
          <a:ln cap="flat" cmpd="sng" w="9525">
            <a:solidFill>
              <a:srgbClr val="009ED4"/>
            </a:solidFill>
            <a:prstDash val="solid"/>
            <a:round/>
            <a:headEnd len="sm" w="sm" type="none"/>
            <a:tailEnd len="sm" w="sm" type="none"/>
          </a:ln>
        </p:spPr>
        <p:txBody>
          <a:bodyPr anchorCtr="0" anchor="ctr" bIns="675000" lIns="675000" spcFirstLastPara="1" rIns="675000" wrap="square" tIns="675000">
            <a:normAutofit/>
          </a:bodyPr>
          <a:lstStyle>
            <a:lvl1pPr indent="-228600" lvl="0" marL="457200" algn="l">
              <a:lnSpc>
                <a:spcPct val="100000"/>
              </a:lnSpc>
              <a:spcBef>
                <a:spcPts val="0"/>
              </a:spcBef>
              <a:spcAft>
                <a:spcPts val="0"/>
              </a:spcAft>
              <a:buSzPts val="1500"/>
              <a:buNone/>
              <a:defRPr sz="1500"/>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162" name="Google Shape;162;p34"/>
          <p:cNvPicPr preferRelativeResize="0"/>
          <p:nvPr/>
        </p:nvPicPr>
        <p:blipFill rotWithShape="1">
          <a:blip r:embed="rId2">
            <a:alphaModFix/>
          </a:blip>
          <a:srcRect b="0" l="0" r="0" t="0"/>
          <a:stretch/>
        </p:blipFill>
        <p:spPr>
          <a:xfrm rot="-338409">
            <a:off x="1071303" y="3778085"/>
            <a:ext cx="973101" cy="645702"/>
          </a:xfrm>
          <a:prstGeom prst="rect">
            <a:avLst/>
          </a:prstGeom>
          <a:noFill/>
          <a:ln>
            <a:noFill/>
          </a:ln>
        </p:spPr>
      </p:pic>
      <p:sp>
        <p:nvSpPr>
          <p:cNvPr id="163" name="Google Shape;163;p34"/>
          <p:cNvSpPr txBox="1"/>
          <p:nvPr>
            <p:ph idx="3"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164" name="Shape 164"/>
        <p:cNvGrpSpPr/>
        <p:nvPr/>
      </p:nvGrpSpPr>
      <p:grpSpPr>
        <a:xfrm>
          <a:off x="0" y="0"/>
          <a:ext cx="0" cy="0"/>
          <a:chOff x="0" y="0"/>
          <a:chExt cx="0" cy="0"/>
        </a:xfrm>
      </p:grpSpPr>
      <p:sp>
        <p:nvSpPr>
          <p:cNvPr id="165" name="Google Shape;165;p35"/>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6" name="Google Shape;166;p35"/>
          <p:cNvSpPr txBox="1"/>
          <p:nvPr>
            <p:ph idx="1" type="body"/>
          </p:nvPr>
        </p:nvSpPr>
        <p:spPr>
          <a:xfrm>
            <a:off x="539999" y="1430999"/>
            <a:ext cx="5670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7" name="Google Shape;167;p35"/>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68" name="Google Shape;168;p35"/>
          <p:cNvSpPr txBox="1"/>
          <p:nvPr>
            <p:ph idx="2"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p:cSld name="Vergleich">
    <p:spTree>
      <p:nvGrpSpPr>
        <p:cNvPr id="169" name="Shape 169"/>
        <p:cNvGrpSpPr/>
        <p:nvPr/>
      </p:nvGrpSpPr>
      <p:grpSpPr>
        <a:xfrm>
          <a:off x="0" y="0"/>
          <a:ext cx="0" cy="0"/>
          <a:chOff x="0" y="0"/>
          <a:chExt cx="0" cy="0"/>
        </a:xfrm>
      </p:grpSpPr>
      <p:sp>
        <p:nvSpPr>
          <p:cNvPr id="170" name="Google Shape;170;p36"/>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71" name="Google Shape;171;p36"/>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3000"/>
              <a:buFont typeface="Georgia"/>
              <a:buNone/>
              <a:defRPr>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2" name="Google Shape;172;p36"/>
          <p:cNvSpPr txBox="1"/>
          <p:nvPr>
            <p:ph idx="1" type="body"/>
          </p:nvPr>
        </p:nvSpPr>
        <p:spPr>
          <a:xfrm>
            <a:off x="540000" y="1871662"/>
            <a:ext cx="3915000" cy="29457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3" name="Google Shape;173;p36"/>
          <p:cNvSpPr txBox="1"/>
          <p:nvPr>
            <p:ph idx="2" type="body"/>
          </p:nvPr>
        </p:nvSpPr>
        <p:spPr>
          <a:xfrm>
            <a:off x="4709475" y="1871662"/>
            <a:ext cx="3915000" cy="29457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36"/>
          <p:cNvSpPr txBox="1"/>
          <p:nvPr>
            <p:ph idx="3" type="body"/>
          </p:nvPr>
        </p:nvSpPr>
        <p:spPr>
          <a:xfrm>
            <a:off x="540001" y="1377000"/>
            <a:ext cx="8109600" cy="32190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2100"/>
              <a:buFont typeface="Quattrocento Sans"/>
              <a:buNone/>
              <a:defRPr sz="2100">
                <a:solidFill>
                  <a:srgbClr val="009ED4"/>
                </a:solidFill>
                <a:latin typeface="Quattrocento Sans"/>
                <a:ea typeface="Quattrocento Sans"/>
                <a:cs typeface="Quattrocento Sans"/>
                <a:sym typeface="Quattrocento Sans"/>
              </a:defRPr>
            </a:lvl1pPr>
            <a:lvl2pPr indent="-228600" lvl="1" marL="914400" algn="l">
              <a:lnSpc>
                <a:spcPct val="100000"/>
              </a:lnSpc>
              <a:spcBef>
                <a:spcPts val="0"/>
              </a:spcBef>
              <a:spcAft>
                <a:spcPts val="0"/>
              </a:spcAft>
              <a:buSzPts val="2400"/>
              <a:buFont typeface="Quattrocento Sans"/>
              <a:buNone/>
              <a:defRPr/>
            </a:lvl2pPr>
            <a:lvl3pPr indent="-228600" lvl="2" marL="1371600" algn="l">
              <a:lnSpc>
                <a:spcPct val="100000"/>
              </a:lnSpc>
              <a:spcBef>
                <a:spcPts val="0"/>
              </a:spcBef>
              <a:spcAft>
                <a:spcPts val="0"/>
              </a:spcAft>
              <a:buClr>
                <a:schemeClr val="dk1"/>
              </a:buClr>
              <a:buSzPts val="2100"/>
              <a:buFont typeface="Quattrocento Sans"/>
              <a:buNone/>
              <a:defRPr/>
            </a:lvl3pPr>
            <a:lvl4pPr indent="-228600" lvl="3" marL="1828800" algn="l">
              <a:lnSpc>
                <a:spcPct val="100000"/>
              </a:lnSpc>
              <a:spcBef>
                <a:spcPts val="0"/>
              </a:spcBef>
              <a:spcAft>
                <a:spcPts val="0"/>
              </a:spcAft>
              <a:buSzPts val="1800"/>
              <a:buFont typeface="Quattrocento Sans"/>
              <a:buNone/>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36"/>
          <p:cNvSpPr txBox="1"/>
          <p:nvPr>
            <p:ph idx="4"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p:cSld name="Zwei Inhalte">
    <p:spTree>
      <p:nvGrpSpPr>
        <p:cNvPr id="176" name="Shape 176"/>
        <p:cNvGrpSpPr/>
        <p:nvPr/>
      </p:nvGrpSpPr>
      <p:grpSpPr>
        <a:xfrm>
          <a:off x="0" y="0"/>
          <a:ext cx="0" cy="0"/>
          <a:chOff x="0" y="0"/>
          <a:chExt cx="0" cy="0"/>
        </a:xfrm>
      </p:grpSpPr>
      <p:sp>
        <p:nvSpPr>
          <p:cNvPr id="177" name="Google Shape;177;p37"/>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8" name="Google Shape;178;p37"/>
          <p:cNvSpPr txBox="1"/>
          <p:nvPr>
            <p:ph idx="1" type="body"/>
          </p:nvPr>
        </p:nvSpPr>
        <p:spPr>
          <a:xfrm>
            <a:off x="540000" y="1430999"/>
            <a:ext cx="3915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37"/>
          <p:cNvSpPr txBox="1"/>
          <p:nvPr>
            <p:ph idx="2" type="body"/>
          </p:nvPr>
        </p:nvSpPr>
        <p:spPr>
          <a:xfrm>
            <a:off x="4709475" y="1430999"/>
            <a:ext cx="3915000" cy="33864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solidFill>
                  <a:schemeClr val="dk1"/>
                </a:solidFill>
              </a:defRPr>
            </a:lvl1pPr>
            <a:lvl2pPr indent="-381000" lvl="1" marL="914400" algn="l">
              <a:lnSpc>
                <a:spcPct val="100000"/>
              </a:lnSpc>
              <a:spcBef>
                <a:spcPts val="900"/>
              </a:spcBef>
              <a:spcAft>
                <a:spcPts val="0"/>
              </a:spcAft>
              <a:buSzPts val="2400"/>
              <a:buChar char="▪"/>
              <a:defRPr>
                <a:solidFill>
                  <a:schemeClr val="dk1"/>
                </a:solidFill>
              </a:defRPr>
            </a:lvl2pPr>
            <a:lvl3pPr indent="-361950" lvl="2" marL="1371600" algn="l">
              <a:lnSpc>
                <a:spcPct val="100000"/>
              </a:lnSpc>
              <a:spcBef>
                <a:spcPts val="900"/>
              </a:spcBef>
              <a:spcAft>
                <a:spcPts val="0"/>
              </a:spcAft>
              <a:buClr>
                <a:schemeClr val="dk1"/>
              </a:buClr>
              <a:buSzPts val="2100"/>
              <a:buChar char="▪"/>
              <a:defRPr>
                <a:solidFill>
                  <a:schemeClr val="dk1"/>
                </a:solidFill>
              </a:defRPr>
            </a:lvl3pPr>
            <a:lvl4pPr indent="-342900" lvl="3" marL="1828800" algn="l">
              <a:lnSpc>
                <a:spcPct val="100000"/>
              </a:lnSpc>
              <a:spcBef>
                <a:spcPts val="900"/>
              </a:spcBef>
              <a:spcAft>
                <a:spcPts val="0"/>
              </a:spcAft>
              <a:buSzPts val="1800"/>
              <a:buChar char="▪"/>
              <a:defRPr>
                <a:solidFill>
                  <a:schemeClr val="dk1"/>
                </a:solidFill>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0" name="Google Shape;180;p37"/>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81" name="Google Shape;181;p37"/>
          <p:cNvSpPr txBox="1"/>
          <p:nvPr>
            <p:ph idx="3"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p:cSld name="Inhalt mit Überschrift">
    <p:spTree>
      <p:nvGrpSpPr>
        <p:cNvPr id="182" name="Shape 182"/>
        <p:cNvGrpSpPr/>
        <p:nvPr/>
      </p:nvGrpSpPr>
      <p:grpSpPr>
        <a:xfrm>
          <a:off x="0" y="0"/>
          <a:ext cx="0" cy="0"/>
          <a:chOff x="0" y="0"/>
          <a:chExt cx="0" cy="0"/>
        </a:xfrm>
      </p:grpSpPr>
      <p:sp>
        <p:nvSpPr>
          <p:cNvPr id="183" name="Google Shape;183;p38"/>
          <p:cNvSpPr txBox="1"/>
          <p:nvPr>
            <p:ph idx="1" type="body"/>
          </p:nvPr>
        </p:nvSpPr>
        <p:spPr>
          <a:xfrm>
            <a:off x="2947105" y="782999"/>
            <a:ext cx="5670000" cy="4007400"/>
          </a:xfrm>
          <a:prstGeom prst="rect">
            <a:avLst/>
          </a:prstGeom>
          <a:noFill/>
          <a:ln>
            <a:noFill/>
          </a:ln>
        </p:spPr>
        <p:txBody>
          <a:bodyPr anchorCtr="0" anchor="t" bIns="0" lIns="0" spcFirstLastPara="1" rIns="0" wrap="square" tIns="0">
            <a:normAutofit/>
          </a:bodyPr>
          <a:lstStyle>
            <a:lvl1pPr indent="-381000" lvl="0" marL="457200" algn="l">
              <a:lnSpc>
                <a:spcPct val="100000"/>
              </a:lnSpc>
              <a:spcBef>
                <a:spcPts val="0"/>
              </a:spcBef>
              <a:spcAft>
                <a:spcPts val="0"/>
              </a:spcAft>
              <a:buSzPts val="2400"/>
              <a:buChar char="▪"/>
              <a:defRPr sz="2400">
                <a:solidFill>
                  <a:schemeClr val="dk1"/>
                </a:solidFill>
              </a:defRPr>
            </a:lvl1pPr>
            <a:lvl2pPr indent="-361950" lvl="1" marL="914400" algn="l">
              <a:lnSpc>
                <a:spcPct val="100000"/>
              </a:lnSpc>
              <a:spcBef>
                <a:spcPts val="900"/>
              </a:spcBef>
              <a:spcAft>
                <a:spcPts val="0"/>
              </a:spcAft>
              <a:buSzPts val="2100"/>
              <a:buChar char="▪"/>
              <a:defRPr sz="2100">
                <a:solidFill>
                  <a:schemeClr val="dk1"/>
                </a:solidFill>
              </a:defRPr>
            </a:lvl2pPr>
            <a:lvl3pPr indent="-342900" lvl="2" marL="1371600" algn="l">
              <a:lnSpc>
                <a:spcPct val="100000"/>
              </a:lnSpc>
              <a:spcBef>
                <a:spcPts val="900"/>
              </a:spcBef>
              <a:spcAft>
                <a:spcPts val="0"/>
              </a:spcAft>
              <a:buClr>
                <a:schemeClr val="dk1"/>
              </a:buClr>
              <a:buSzPts val="1800"/>
              <a:buChar char="▪"/>
              <a:defRPr sz="1800">
                <a:solidFill>
                  <a:schemeClr val="dk1"/>
                </a:solidFill>
              </a:defRPr>
            </a:lvl3pPr>
            <a:lvl4pPr indent="-323850" lvl="3" marL="1828800" algn="l">
              <a:lnSpc>
                <a:spcPct val="100000"/>
              </a:lnSpc>
              <a:spcBef>
                <a:spcPts val="900"/>
              </a:spcBef>
              <a:spcAft>
                <a:spcPts val="0"/>
              </a:spcAft>
              <a:buSzPts val="1500"/>
              <a:buChar char="▪"/>
              <a:defRPr sz="1500">
                <a:solidFill>
                  <a:schemeClr val="dk1"/>
                </a:solidFill>
              </a:defRPr>
            </a:lvl4pPr>
            <a:lvl5pPr indent="-323850" lvl="4" marL="2286000" algn="l">
              <a:lnSpc>
                <a:spcPct val="90000"/>
              </a:lnSpc>
              <a:spcBef>
                <a:spcPts val="9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84" name="Google Shape;184;p38"/>
          <p:cNvSpPr txBox="1"/>
          <p:nvPr>
            <p:ph idx="2" type="body"/>
          </p:nvPr>
        </p:nvSpPr>
        <p:spPr>
          <a:xfrm>
            <a:off x="526895" y="1800224"/>
            <a:ext cx="2159100" cy="299040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2100"/>
              <a:buNone/>
              <a:defRPr sz="2100"/>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5" name="Google Shape;185;p38"/>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sp>
        <p:nvSpPr>
          <p:cNvPr id="186" name="Google Shape;186;p38"/>
          <p:cNvSpPr txBox="1"/>
          <p:nvPr>
            <p:ph type="title"/>
          </p:nvPr>
        </p:nvSpPr>
        <p:spPr>
          <a:xfrm>
            <a:off x="540001" y="782999"/>
            <a:ext cx="2150100" cy="8697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2700"/>
              <a:buFont typeface="Georgia"/>
              <a:buNone/>
              <a:defRPr sz="2700">
                <a:solidFill>
                  <a:schemeClr val="dk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7" name="Google Shape;187;p38"/>
          <p:cNvSpPr txBox="1"/>
          <p:nvPr>
            <p:ph idx="3" type="body"/>
          </p:nvPr>
        </p:nvSpPr>
        <p:spPr>
          <a:xfrm>
            <a:off x="2065764" y="0"/>
            <a:ext cx="6574200" cy="399600"/>
          </a:xfrm>
          <a:prstGeom prst="rect">
            <a:avLst/>
          </a:prstGeom>
          <a:noFill/>
          <a:ln>
            <a:noFill/>
          </a:ln>
        </p:spPr>
        <p:txBody>
          <a:bodyPr anchorCtr="0" anchor="b" bIns="0" lIns="0" spcFirstLastPara="1" rIns="0" wrap="square" tIns="0">
            <a:normAutofit/>
          </a:bodyPr>
          <a:lstStyle>
            <a:lvl1pPr indent="-228600" lvl="0" marL="457200" algn="r">
              <a:lnSpc>
                <a:spcPct val="100000"/>
              </a:lnSpc>
              <a:spcBef>
                <a:spcPts val="0"/>
              </a:spcBef>
              <a:spcAft>
                <a:spcPts val="0"/>
              </a:spcAft>
              <a:buSzPts val="900"/>
              <a:buNone/>
              <a:defRPr sz="900">
                <a:solidFill>
                  <a:srgbClr val="7F7F7F"/>
                </a:solidFill>
              </a:defRPr>
            </a:lvl1pPr>
            <a:lvl2pPr indent="-228600" lvl="1" marL="914400" algn="l">
              <a:lnSpc>
                <a:spcPct val="100000"/>
              </a:lnSpc>
              <a:spcBef>
                <a:spcPts val="900"/>
              </a:spcBef>
              <a:spcAft>
                <a:spcPts val="0"/>
              </a:spcAft>
              <a:buSzPts val="1100"/>
              <a:buNone/>
              <a:defRPr sz="1100"/>
            </a:lvl2pPr>
            <a:lvl3pPr indent="-228600" lvl="2" marL="1371600" algn="l">
              <a:lnSpc>
                <a:spcPct val="100000"/>
              </a:lnSpc>
              <a:spcBef>
                <a:spcPts val="900"/>
              </a:spcBef>
              <a:spcAft>
                <a:spcPts val="0"/>
              </a:spcAft>
              <a:buClr>
                <a:schemeClr val="dk1"/>
              </a:buClr>
              <a:buSzPts val="900"/>
              <a:buNone/>
              <a:defRPr sz="900"/>
            </a:lvl3pPr>
            <a:lvl4pPr indent="-228600" lvl="3" marL="1828800" algn="l">
              <a:lnSpc>
                <a:spcPct val="100000"/>
              </a:lnSpc>
              <a:spcBef>
                <a:spcPts val="900"/>
              </a:spcBef>
              <a:spcAft>
                <a:spcPts val="0"/>
              </a:spcAft>
              <a:buSzPts val="800"/>
              <a:buNone/>
              <a:defRPr sz="800"/>
            </a:lvl4pPr>
            <a:lvl5pPr indent="-228600" lvl="4" marL="2286000" algn="l">
              <a:lnSpc>
                <a:spcPct val="90000"/>
              </a:lnSpc>
              <a:spcBef>
                <a:spcPts val="9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el und Inhalt">
  <p:cSld name="5_Titel und Inhalt">
    <p:spTree>
      <p:nvGrpSpPr>
        <p:cNvPr id="188" name="Shape 188"/>
        <p:cNvGrpSpPr/>
        <p:nvPr/>
      </p:nvGrpSpPr>
      <p:grpSpPr>
        <a:xfrm>
          <a:off x="0" y="0"/>
          <a:ext cx="0" cy="0"/>
          <a:chOff x="0" y="0"/>
          <a:chExt cx="0" cy="0"/>
        </a:xfrm>
      </p:grpSpPr>
      <p:sp>
        <p:nvSpPr>
          <p:cNvPr id="189" name="Google Shape;189;p39"/>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0" name="Google Shape;190;p39"/>
          <p:cNvSpPr txBox="1"/>
          <p:nvPr>
            <p:ph idx="1" type="body"/>
          </p:nvPr>
        </p:nvSpPr>
        <p:spPr>
          <a:xfrm>
            <a:off x="539999" y="1551315"/>
            <a:ext cx="8100000" cy="3265800"/>
          </a:xfrm>
          <a:prstGeom prst="rect">
            <a:avLst/>
          </a:prstGeom>
          <a:noFill/>
          <a:ln>
            <a:noFill/>
          </a:ln>
        </p:spPr>
        <p:txBody>
          <a:bodyPr anchorCtr="0" anchor="t" bIns="0" lIns="0" spcFirstLastPara="1" rIns="0" wrap="square" tIns="0">
            <a:normAutofit/>
          </a:bodyPr>
          <a:lstStyle>
            <a:lvl1pPr indent="-400050" lvl="0" marL="457200" algn="l">
              <a:lnSpc>
                <a:spcPct val="100000"/>
              </a:lnSpc>
              <a:spcBef>
                <a:spcPts val="0"/>
              </a:spcBef>
              <a:spcAft>
                <a:spcPts val="0"/>
              </a:spcAft>
              <a:buSzPts val="2700"/>
              <a:buChar char="▪"/>
              <a:defRPr/>
            </a:lvl1pPr>
            <a:lvl2pPr indent="-381000" lvl="1" marL="914400" algn="l">
              <a:lnSpc>
                <a:spcPct val="100000"/>
              </a:lnSpc>
              <a:spcBef>
                <a:spcPts val="900"/>
              </a:spcBef>
              <a:spcAft>
                <a:spcPts val="0"/>
              </a:spcAft>
              <a:buSzPts val="2400"/>
              <a:buChar char="▪"/>
              <a:defRPr/>
            </a:lvl2pPr>
            <a:lvl3pPr indent="-361950" lvl="2" marL="1371600" algn="l">
              <a:lnSpc>
                <a:spcPct val="100000"/>
              </a:lnSpc>
              <a:spcBef>
                <a:spcPts val="900"/>
              </a:spcBef>
              <a:spcAft>
                <a:spcPts val="0"/>
              </a:spcAft>
              <a:buClr>
                <a:schemeClr val="dk1"/>
              </a:buClr>
              <a:buSzPts val="2100"/>
              <a:buChar char="▪"/>
              <a:defRPr/>
            </a:lvl3pPr>
            <a:lvl4pPr indent="-342900" lvl="3" marL="1828800" algn="l">
              <a:lnSpc>
                <a:spcPct val="100000"/>
              </a:lnSpc>
              <a:spcBef>
                <a:spcPts val="900"/>
              </a:spcBef>
              <a:spcAft>
                <a:spcPts val="0"/>
              </a:spcAft>
              <a:buSzPts val="1800"/>
              <a:buChar char="▪"/>
              <a:defRPr/>
            </a:lvl4pPr>
            <a:lvl5pPr indent="-317500" lvl="4" marL="2286000" algn="l">
              <a:lnSpc>
                <a:spcPct val="90000"/>
              </a:lnSpc>
              <a:spcBef>
                <a:spcPts val="9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1" name="Google Shape;191;p39"/>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6" Type="http://schemas.openxmlformats.org/officeDocument/2006/relationships/theme" Target="../theme/theme2.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image" Target="../media/image2.png"/><Relationship Id="rId2" Type="http://schemas.openxmlformats.org/officeDocument/2006/relationships/image" Target="../media/image16.png"/><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1.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no"/>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p:nvPr/>
        </p:nvSpPr>
        <p:spPr>
          <a:xfrm rot="-1008744">
            <a:off x="8273837" y="4673380"/>
            <a:ext cx="1018535" cy="632454"/>
          </a:xfrm>
          <a:prstGeom prst="rect">
            <a:avLst/>
          </a:prstGeom>
          <a:solidFill>
            <a:srgbClr val="D4EDF9"/>
          </a:solidFill>
          <a:ln>
            <a:noFill/>
          </a:ln>
        </p:spPr>
        <p:txBody>
          <a:bodyPr anchorCtr="0" anchor="t" bIns="135000" lIns="135000" spcFirstLastPara="1" rIns="135000" wrap="square" tIns="135000">
            <a:noAutofit/>
          </a:bodyPr>
          <a:lstStyle/>
          <a:p>
            <a:pPr indent="0" lvl="0" marL="0" marR="0" rtl="0" algn="l">
              <a:spcBef>
                <a:spcPts val="0"/>
              </a:spcBef>
              <a:spcAft>
                <a:spcPts val="0"/>
              </a:spcAft>
              <a:buNone/>
            </a:pPr>
            <a:r>
              <a:t/>
            </a:r>
            <a:endParaRPr b="0" i="0" sz="1800" u="none" cap="none" strike="noStrike">
              <a:solidFill>
                <a:srgbClr val="D4F9ED"/>
              </a:solidFill>
              <a:latin typeface="Quattrocento Sans"/>
              <a:ea typeface="Quattrocento Sans"/>
              <a:cs typeface="Quattrocento Sans"/>
              <a:sym typeface="Quattrocento Sans"/>
            </a:endParaRPr>
          </a:p>
        </p:txBody>
      </p:sp>
      <p:sp>
        <p:nvSpPr>
          <p:cNvPr id="52" name="Google Shape;52;p13"/>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marR="0" algn="l">
              <a:lnSpc>
                <a:spcPct val="90000"/>
              </a:lnSpc>
              <a:spcBef>
                <a:spcPts val="0"/>
              </a:spcBef>
              <a:spcAft>
                <a:spcPts val="0"/>
              </a:spcAft>
              <a:buClr>
                <a:schemeClr val="dk1"/>
              </a:buClr>
              <a:buSzPts val="3000"/>
              <a:buFont typeface="Georgia"/>
              <a:buNone/>
              <a:defRPr b="0" i="0" sz="3000" u="none" cap="none" strike="noStrike">
                <a:solidFill>
                  <a:schemeClr val="dk1"/>
                </a:solidFill>
                <a:latin typeface="Georgia"/>
                <a:ea typeface="Georgia"/>
                <a:cs typeface="Georgia"/>
                <a:sym typeface="Georgia"/>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3" name="Google Shape;53;p13"/>
          <p:cNvSpPr txBox="1"/>
          <p:nvPr>
            <p:ph idx="1" type="body"/>
          </p:nvPr>
        </p:nvSpPr>
        <p:spPr>
          <a:xfrm>
            <a:off x="539999" y="1430999"/>
            <a:ext cx="8100000" cy="3386400"/>
          </a:xfrm>
          <a:prstGeom prst="rect">
            <a:avLst/>
          </a:prstGeom>
          <a:noFill/>
          <a:ln>
            <a:noFill/>
          </a:ln>
        </p:spPr>
        <p:txBody>
          <a:bodyPr anchorCtr="0" anchor="t" bIns="0" lIns="0" spcFirstLastPara="1" rIns="0" wrap="square" tIns="0">
            <a:normAutofit/>
          </a:bodyPr>
          <a:lstStyle>
            <a:lvl1pPr indent="-400050" lvl="0" marL="457200" marR="0" algn="l">
              <a:lnSpc>
                <a:spcPct val="100000"/>
              </a:lnSpc>
              <a:spcBef>
                <a:spcPts val="0"/>
              </a:spcBef>
              <a:spcAft>
                <a:spcPts val="0"/>
              </a:spcAft>
              <a:buClr>
                <a:srgbClr val="009ED4"/>
              </a:buClr>
              <a:buSzPts val="2700"/>
              <a:buFont typeface="Noto Sans Symbols"/>
              <a:buChar char="▪"/>
              <a:defRPr b="0" i="0" sz="27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100000"/>
              </a:lnSpc>
              <a:spcBef>
                <a:spcPts val="900"/>
              </a:spcBef>
              <a:spcAft>
                <a:spcPts val="0"/>
              </a:spcAft>
              <a:buClr>
                <a:srgbClr val="009ED4"/>
              </a:buClr>
              <a:buSzPts val="2400"/>
              <a:buFont typeface="Noto Sans Symbols"/>
              <a:buChar char="▪"/>
              <a:defRPr b="0" i="0" sz="2400" u="none" cap="none" strike="noStrike">
                <a:solidFill>
                  <a:schemeClr val="dk1"/>
                </a:solidFill>
                <a:latin typeface="Quattrocento Sans"/>
                <a:ea typeface="Quattrocento Sans"/>
                <a:cs typeface="Quattrocento Sans"/>
                <a:sym typeface="Quattrocento Sans"/>
              </a:defRPr>
            </a:lvl2pPr>
            <a:lvl3pPr indent="-361950" lvl="2" marL="1371600" marR="0" algn="l">
              <a:lnSpc>
                <a:spcPct val="100000"/>
              </a:lnSpc>
              <a:spcBef>
                <a:spcPts val="900"/>
              </a:spcBef>
              <a:spcAft>
                <a:spcPts val="0"/>
              </a:spcAft>
              <a:buClr>
                <a:schemeClr val="dk1"/>
              </a:buClr>
              <a:buSzPts val="2100"/>
              <a:buFont typeface="Noto Sans Symbols"/>
              <a:buChar char="▪"/>
              <a:defRPr b="0" i="0" sz="21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100000"/>
              </a:lnSpc>
              <a:spcBef>
                <a:spcPts val="900"/>
              </a:spcBef>
              <a:spcAft>
                <a:spcPts val="0"/>
              </a:spcAft>
              <a:buClr>
                <a:srgbClr val="7F7F7F"/>
              </a:buClr>
              <a:buSzPts val="1800"/>
              <a:buFont typeface="Noto Sans Symbols"/>
              <a:buChar char="▪"/>
              <a:defRPr b="0" i="0" sz="1800" u="none" cap="none" strike="noStrike">
                <a:solidFill>
                  <a:schemeClr val="dk1"/>
                </a:solidFill>
                <a:latin typeface="Quattrocento Sans"/>
                <a:ea typeface="Quattrocento Sans"/>
                <a:cs typeface="Quattrocento Sans"/>
                <a:sym typeface="Quattrocento Sans"/>
              </a:defRPr>
            </a:lvl4pPr>
            <a:lvl5pPr indent="-317500" lvl="4" marL="2286000" marR="0" algn="l">
              <a:lnSpc>
                <a:spcPct val="90000"/>
              </a:lnSpc>
              <a:spcBef>
                <a:spcPts val="9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9pPr>
          </a:lstStyle>
          <a:p/>
        </p:txBody>
      </p:sp>
      <p:sp>
        <p:nvSpPr>
          <p:cNvPr id="54" name="Google Shape;54;p13"/>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1pPr>
            <a:lvl2pPr indent="0" lvl="1"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2pPr>
            <a:lvl3pPr indent="0" lvl="2"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3pPr>
            <a:lvl4pPr indent="0" lvl="3"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4pPr>
            <a:lvl5pPr indent="0" lvl="4"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5pPr>
            <a:lvl6pPr indent="0" lvl="5"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6pPr>
            <a:lvl7pPr indent="0" lvl="6"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7pPr>
            <a:lvl8pPr indent="0" lvl="7"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8pPr>
            <a:lvl9pPr indent="0" lvl="8" marL="0" marR="0" algn="r">
              <a:spcBef>
                <a:spcPts val="0"/>
              </a:spcBef>
              <a:buNone/>
              <a:defRPr b="0" i="0" sz="9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cxnSp>
        <p:nvCxnSpPr>
          <p:cNvPr id="55" name="Google Shape;55;p13"/>
          <p:cNvCxnSpPr/>
          <p:nvPr/>
        </p:nvCxnSpPr>
        <p:spPr>
          <a:xfrm>
            <a:off x="540000" y="472997"/>
            <a:ext cx="8100900" cy="0"/>
          </a:xfrm>
          <a:prstGeom prst="straightConnector1">
            <a:avLst/>
          </a:prstGeom>
          <a:noFill/>
          <a:ln cap="flat" cmpd="sng" w="9525">
            <a:solidFill>
              <a:schemeClr val="accent1"/>
            </a:solidFill>
            <a:prstDash val="solid"/>
            <a:miter lim="800000"/>
            <a:headEnd len="sm" w="sm" type="none"/>
            <a:tailEnd len="sm" w="sm" type="none"/>
          </a:ln>
        </p:spPr>
      </p:cxnSp>
      <p:pic>
        <p:nvPicPr>
          <p:cNvPr id="56" name="Google Shape;56;p13"/>
          <p:cNvPicPr preferRelativeResize="0"/>
          <p:nvPr/>
        </p:nvPicPr>
        <p:blipFill rotWithShape="1">
          <a:blip r:embed="rId1">
            <a:alphaModFix/>
          </a:blip>
          <a:srcRect b="0" l="0" r="0" t="0"/>
          <a:stretch/>
        </p:blipFill>
        <p:spPr>
          <a:xfrm>
            <a:off x="540000" y="76089"/>
            <a:ext cx="1277228" cy="321902"/>
          </a:xfrm>
          <a:prstGeom prst="rect">
            <a:avLst/>
          </a:prstGeom>
          <a:noFill/>
          <a:ln>
            <a:noFill/>
          </a:ln>
        </p:spPr>
      </p:pic>
      <p:sp>
        <p:nvSpPr>
          <p:cNvPr id="57" name="Google Shape;57;p13"/>
          <p:cNvSpPr txBox="1"/>
          <p:nvPr/>
        </p:nvSpPr>
        <p:spPr>
          <a:xfrm>
            <a:off x="1965600" y="0"/>
            <a:ext cx="6674400" cy="399600"/>
          </a:xfrm>
          <a:prstGeom prst="rect">
            <a:avLst/>
          </a:prstGeom>
          <a:noFill/>
          <a:ln>
            <a:noFill/>
          </a:ln>
        </p:spPr>
        <p:txBody>
          <a:bodyPr anchorCtr="0" anchor="b" bIns="0" lIns="0" spcFirstLastPara="1" rIns="0" wrap="square" tIns="0">
            <a:normAutofit/>
          </a:bodyPr>
          <a:lstStyle/>
          <a:p>
            <a:pPr indent="0" lvl="0" marL="0" marR="0" rtl="0" algn="r">
              <a:lnSpc>
                <a:spcPct val="100000"/>
              </a:lnSpc>
              <a:spcBef>
                <a:spcPts val="0"/>
              </a:spcBef>
              <a:spcAft>
                <a:spcPts val="0"/>
              </a:spcAft>
              <a:buClr>
                <a:srgbClr val="009ED4"/>
              </a:buClr>
              <a:buSzPts val="900"/>
              <a:buFont typeface="Noto Sans Symbols"/>
              <a:buNone/>
            </a:pPr>
            <a:r>
              <a:t/>
            </a:r>
            <a:endParaRPr b="0" i="0" sz="900" u="none" cap="none" strike="noStrike">
              <a:solidFill>
                <a:srgbClr val="7F7F7F"/>
              </a:solidFill>
              <a:latin typeface="Quattrocento Sans"/>
              <a:ea typeface="Quattrocento Sans"/>
              <a:cs typeface="Quattrocento Sans"/>
              <a:sym typeface="Quattrocento Sans"/>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2" name="Shape 122"/>
        <p:cNvGrpSpPr/>
        <p:nvPr/>
      </p:nvGrpSpPr>
      <p:grpSpPr>
        <a:xfrm>
          <a:off x="0" y="0"/>
          <a:ext cx="0" cy="0"/>
          <a:chOff x="0" y="0"/>
          <a:chExt cx="0" cy="0"/>
        </a:xfrm>
      </p:grpSpPr>
      <p:sp>
        <p:nvSpPr>
          <p:cNvPr id="123" name="Google Shape;123;p28"/>
          <p:cNvSpPr/>
          <p:nvPr/>
        </p:nvSpPr>
        <p:spPr>
          <a:xfrm rot="-1008744">
            <a:off x="8273837" y="4673380"/>
            <a:ext cx="1018535" cy="632454"/>
          </a:xfrm>
          <a:prstGeom prst="rect">
            <a:avLst/>
          </a:prstGeom>
          <a:solidFill>
            <a:srgbClr val="D4EDF9"/>
          </a:solidFill>
          <a:ln>
            <a:noFill/>
          </a:ln>
        </p:spPr>
        <p:txBody>
          <a:bodyPr anchorCtr="0" anchor="t" bIns="135000" lIns="135000" spcFirstLastPara="1" rIns="135000" wrap="square" tIns="135000">
            <a:noAutofit/>
          </a:bodyPr>
          <a:lstStyle/>
          <a:p>
            <a:pPr indent="0" lvl="0" marL="0" marR="0" rtl="0" algn="l">
              <a:lnSpc>
                <a:spcPct val="100000"/>
              </a:lnSpc>
              <a:spcBef>
                <a:spcPts val="0"/>
              </a:spcBef>
              <a:spcAft>
                <a:spcPts val="0"/>
              </a:spcAft>
              <a:buClr>
                <a:schemeClr val="dk1"/>
              </a:buClr>
              <a:buSzPts val="1800"/>
              <a:buFont typeface="Open Sans"/>
              <a:buNone/>
            </a:pPr>
            <a:r>
              <a:t/>
            </a:r>
            <a:endParaRPr b="0" i="0" sz="1800" u="none" cap="none" strike="noStrike">
              <a:solidFill>
                <a:srgbClr val="D4F9ED"/>
              </a:solidFill>
              <a:latin typeface="Quattrocento Sans"/>
              <a:ea typeface="Quattrocento Sans"/>
              <a:cs typeface="Quattrocento Sans"/>
              <a:sym typeface="Quattrocento Sans"/>
            </a:endParaRPr>
          </a:p>
        </p:txBody>
      </p:sp>
      <p:sp>
        <p:nvSpPr>
          <p:cNvPr id="124" name="Google Shape;124;p28"/>
          <p:cNvSpPr txBox="1"/>
          <p:nvPr>
            <p:ph type="title"/>
          </p:nvPr>
        </p:nvSpPr>
        <p:spPr>
          <a:xfrm>
            <a:off x="540000" y="783000"/>
            <a:ext cx="8100000" cy="472500"/>
          </a:xfrm>
          <a:prstGeom prst="rect">
            <a:avLst/>
          </a:prstGeom>
          <a:noFill/>
          <a:ln>
            <a:noFill/>
          </a:ln>
        </p:spPr>
        <p:txBody>
          <a:bodyPr anchorCtr="0" anchor="t" bIns="0" lIns="0" spcFirstLastPara="1" rIns="0" wrap="square" tIns="0">
            <a:normAutofit/>
          </a:bodyPr>
          <a:lstStyle>
            <a:lvl1pPr lvl="0" marR="0" algn="l">
              <a:lnSpc>
                <a:spcPct val="90000"/>
              </a:lnSpc>
              <a:spcBef>
                <a:spcPts val="0"/>
              </a:spcBef>
              <a:spcAft>
                <a:spcPts val="0"/>
              </a:spcAft>
              <a:buClr>
                <a:schemeClr val="dk1"/>
              </a:buClr>
              <a:buSzPts val="3000"/>
              <a:buFont typeface="Georgia"/>
              <a:buNone/>
              <a:defRPr b="0" i="0" sz="3000" u="none" cap="none" strike="noStrike">
                <a:solidFill>
                  <a:schemeClr val="dk1"/>
                </a:solidFill>
                <a:latin typeface="Georgia"/>
                <a:ea typeface="Georgia"/>
                <a:cs typeface="Georgia"/>
                <a:sym typeface="Georgia"/>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25" name="Google Shape;125;p28"/>
          <p:cNvSpPr txBox="1"/>
          <p:nvPr>
            <p:ph idx="1" type="body"/>
          </p:nvPr>
        </p:nvSpPr>
        <p:spPr>
          <a:xfrm>
            <a:off x="539999" y="1430999"/>
            <a:ext cx="8100000" cy="3386400"/>
          </a:xfrm>
          <a:prstGeom prst="rect">
            <a:avLst/>
          </a:prstGeom>
          <a:noFill/>
          <a:ln>
            <a:noFill/>
          </a:ln>
        </p:spPr>
        <p:txBody>
          <a:bodyPr anchorCtr="0" anchor="t" bIns="0" lIns="0" spcFirstLastPara="1" rIns="0" wrap="square" tIns="0">
            <a:normAutofit/>
          </a:bodyPr>
          <a:lstStyle>
            <a:lvl1pPr indent="-400050" lvl="0" marL="457200" marR="0" algn="l">
              <a:lnSpc>
                <a:spcPct val="100000"/>
              </a:lnSpc>
              <a:spcBef>
                <a:spcPts val="0"/>
              </a:spcBef>
              <a:spcAft>
                <a:spcPts val="0"/>
              </a:spcAft>
              <a:buClr>
                <a:srgbClr val="009ED4"/>
              </a:buClr>
              <a:buSzPts val="2700"/>
              <a:buFont typeface="Noto Sans Symbols"/>
              <a:buChar char="▪"/>
              <a:defRPr b="0" i="0" sz="27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100000"/>
              </a:lnSpc>
              <a:spcBef>
                <a:spcPts val="900"/>
              </a:spcBef>
              <a:spcAft>
                <a:spcPts val="0"/>
              </a:spcAft>
              <a:buClr>
                <a:srgbClr val="009ED4"/>
              </a:buClr>
              <a:buSzPts val="2400"/>
              <a:buFont typeface="Noto Sans Symbols"/>
              <a:buChar char="▪"/>
              <a:defRPr b="0" i="0" sz="2400" u="none" cap="none" strike="noStrike">
                <a:solidFill>
                  <a:schemeClr val="dk1"/>
                </a:solidFill>
                <a:latin typeface="Quattrocento Sans"/>
                <a:ea typeface="Quattrocento Sans"/>
                <a:cs typeface="Quattrocento Sans"/>
                <a:sym typeface="Quattrocento Sans"/>
              </a:defRPr>
            </a:lvl2pPr>
            <a:lvl3pPr indent="-361950" lvl="2" marL="1371600" marR="0" algn="l">
              <a:lnSpc>
                <a:spcPct val="100000"/>
              </a:lnSpc>
              <a:spcBef>
                <a:spcPts val="900"/>
              </a:spcBef>
              <a:spcAft>
                <a:spcPts val="0"/>
              </a:spcAft>
              <a:buClr>
                <a:schemeClr val="dk1"/>
              </a:buClr>
              <a:buSzPts val="2100"/>
              <a:buFont typeface="Noto Sans Symbols"/>
              <a:buChar char="▪"/>
              <a:defRPr b="0" i="0" sz="21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100000"/>
              </a:lnSpc>
              <a:spcBef>
                <a:spcPts val="900"/>
              </a:spcBef>
              <a:spcAft>
                <a:spcPts val="0"/>
              </a:spcAft>
              <a:buClr>
                <a:srgbClr val="7F7F7F"/>
              </a:buClr>
              <a:buSzPts val="1800"/>
              <a:buFont typeface="Noto Sans Symbols"/>
              <a:buChar char="▪"/>
              <a:defRPr b="0" i="0" sz="1800" u="none" cap="none" strike="noStrike">
                <a:solidFill>
                  <a:schemeClr val="dk1"/>
                </a:solidFill>
                <a:latin typeface="Quattrocento Sans"/>
                <a:ea typeface="Quattrocento Sans"/>
                <a:cs typeface="Quattrocento Sans"/>
                <a:sym typeface="Quattrocento Sans"/>
              </a:defRPr>
            </a:lvl4pPr>
            <a:lvl5pPr indent="-317500" lvl="4" marL="2286000" marR="0" algn="l">
              <a:lnSpc>
                <a:spcPct val="90000"/>
              </a:lnSpc>
              <a:spcBef>
                <a:spcPts val="9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9pPr>
          </a:lstStyle>
          <a:p/>
        </p:txBody>
      </p:sp>
      <p:sp>
        <p:nvSpPr>
          <p:cNvPr id="126" name="Google Shape;126;p28"/>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lvl1pPr indent="0" lvl="0"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rgbClr val="000000"/>
              </a:buClr>
              <a:buSzPts val="900"/>
              <a:buFont typeface="Quattrocento Sans"/>
              <a:buNone/>
              <a:defRPr b="0" i="0" sz="900" u="none" cap="none" strike="noStrike">
                <a:solidFill>
                  <a:srgbClr val="000000"/>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no"/>
              <a:t>‹#›</a:t>
            </a:fld>
            <a:endParaRPr/>
          </a:p>
        </p:txBody>
      </p:sp>
      <p:cxnSp>
        <p:nvCxnSpPr>
          <p:cNvPr id="127" name="Google Shape;127;p28"/>
          <p:cNvCxnSpPr/>
          <p:nvPr/>
        </p:nvCxnSpPr>
        <p:spPr>
          <a:xfrm>
            <a:off x="540000" y="472997"/>
            <a:ext cx="8100900" cy="0"/>
          </a:xfrm>
          <a:prstGeom prst="straightConnector1">
            <a:avLst/>
          </a:prstGeom>
          <a:noFill/>
          <a:ln cap="flat" cmpd="sng" w="9525">
            <a:solidFill>
              <a:schemeClr val="accent1"/>
            </a:solidFill>
            <a:prstDash val="solid"/>
            <a:miter lim="800000"/>
            <a:headEnd len="sm" w="sm" type="none"/>
            <a:tailEnd len="sm" w="sm" type="none"/>
          </a:ln>
        </p:spPr>
      </p:cxnSp>
      <p:pic>
        <p:nvPicPr>
          <p:cNvPr id="128" name="Google Shape;128;p28"/>
          <p:cNvPicPr preferRelativeResize="0"/>
          <p:nvPr/>
        </p:nvPicPr>
        <p:blipFill rotWithShape="1">
          <a:blip r:embed="rId1">
            <a:alphaModFix/>
          </a:blip>
          <a:srcRect b="0" l="0" r="0" t="0"/>
          <a:stretch/>
        </p:blipFill>
        <p:spPr>
          <a:xfrm>
            <a:off x="540000" y="76089"/>
            <a:ext cx="1277228" cy="321902"/>
          </a:xfrm>
          <a:prstGeom prst="rect">
            <a:avLst/>
          </a:prstGeom>
          <a:noFill/>
          <a:ln>
            <a:noFill/>
          </a:ln>
        </p:spPr>
      </p:pic>
      <p:pic>
        <p:nvPicPr>
          <p:cNvPr id="129" name="Google Shape;129;p28"/>
          <p:cNvPicPr preferRelativeResize="0"/>
          <p:nvPr/>
        </p:nvPicPr>
        <p:blipFill rotWithShape="1">
          <a:blip r:embed="rId2">
            <a:alphaModFix/>
          </a:blip>
          <a:srcRect b="0" l="0" r="0" t="0"/>
          <a:stretch/>
        </p:blipFill>
        <p:spPr>
          <a:xfrm>
            <a:off x="8124728" y="36718"/>
            <a:ext cx="984757" cy="658356"/>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19.png"/><Relationship Id="rId5"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19.png"/><Relationship Id="rId5" Type="http://schemas.openxmlformats.org/officeDocument/2006/relationships/hyperlink" Target="https://ddi-alliance.atlassian.net/wiki/spaces/DDI4/pages/3267592195/" TargetMode="External"/><Relationship Id="rId6" Type="http://schemas.openxmlformats.org/officeDocument/2006/relationships/hyperlink" Target="https://ddi-alliance.atlassian.net/wiki/spaces/DDI4/pages/3837133242/Qualitative+Data+2025" TargetMode="External"/><Relationship Id="rId7" Type="http://schemas.openxmlformats.org/officeDocument/2006/relationships/image" Target="../media/image3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4.png"/><Relationship Id="rId4" Type="http://schemas.openxmlformats.org/officeDocument/2006/relationships/image" Target="../media/image9.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19.png"/><Relationship Id="rId5" Type="http://schemas.openxmlformats.org/officeDocument/2006/relationships/image" Target="../media/image40.png"/><Relationship Id="rId6"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1" Type="http://schemas.openxmlformats.org/officeDocument/2006/relationships/image" Target="../media/image57.png"/><Relationship Id="rId10" Type="http://schemas.openxmlformats.org/officeDocument/2006/relationships/image" Target="../media/image45.png"/><Relationship Id="rId13" Type="http://schemas.openxmlformats.org/officeDocument/2006/relationships/image" Target="../media/image25.png"/><Relationship Id="rId12" Type="http://schemas.openxmlformats.org/officeDocument/2006/relationships/image" Target="../media/image22.png"/><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19.png"/><Relationship Id="rId9" Type="http://schemas.openxmlformats.org/officeDocument/2006/relationships/image" Target="../media/image31.png"/><Relationship Id="rId15" Type="http://schemas.openxmlformats.org/officeDocument/2006/relationships/image" Target="../media/image44.png"/><Relationship Id="rId14" Type="http://schemas.openxmlformats.org/officeDocument/2006/relationships/image" Target="../media/image28.png"/><Relationship Id="rId17" Type="http://schemas.openxmlformats.org/officeDocument/2006/relationships/hyperlink" Target="https://ddi-alliance.atlassian.net/wiki/x/AgDg2g#Members" TargetMode="External"/><Relationship Id="rId16" Type="http://schemas.openxmlformats.org/officeDocument/2006/relationships/image" Target="../media/image29.png"/><Relationship Id="rId5" Type="http://schemas.openxmlformats.org/officeDocument/2006/relationships/image" Target="../media/image39.png"/><Relationship Id="rId6" Type="http://schemas.openxmlformats.org/officeDocument/2006/relationships/image" Target="../media/image47.png"/><Relationship Id="rId18" Type="http://schemas.openxmlformats.org/officeDocument/2006/relationships/image" Target="../media/image30.png"/><Relationship Id="rId7" Type="http://schemas.openxmlformats.org/officeDocument/2006/relationships/image" Target="../media/image33.png"/><Relationship Id="rId8"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9.png"/><Relationship Id="rId7" Type="http://schemas.openxmlformats.org/officeDocument/2006/relationships/image" Target="../media/image38.png"/><Relationship Id="rId8"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0.png"/><Relationship Id="rId4" Type="http://schemas.openxmlformats.org/officeDocument/2006/relationships/image" Target="../media/image53.png"/><Relationship Id="rId5" Type="http://schemas.openxmlformats.org/officeDocument/2006/relationships/image" Target="../media/image51.png"/></Relationships>
</file>

<file path=ppt/slides/_rels/slide24.xml.rels><?xml version="1.0" encoding="UTF-8" standalone="yes"?><Relationships xmlns="http://schemas.openxmlformats.org/package/2006/relationships"><Relationship Id="rId11" Type="http://schemas.openxmlformats.org/officeDocument/2006/relationships/image" Target="../media/image65.png"/><Relationship Id="rId10" Type="http://schemas.openxmlformats.org/officeDocument/2006/relationships/image" Target="../media/image36.png"/><Relationship Id="rId1" Type="http://schemas.openxmlformats.org/officeDocument/2006/relationships/slideLayout" Target="../slideLayouts/slideLayout25.xml"/><Relationship Id="rId2" Type="http://schemas.openxmlformats.org/officeDocument/2006/relationships/notesSlide" Target="../notesSlides/notesSlide24.xml"/><Relationship Id="rId3" Type="http://schemas.openxmlformats.org/officeDocument/2006/relationships/hyperlink" Target="https://huggingface.co/spaces/MLCommons/croissant-editor" TargetMode="External"/><Relationship Id="rId4" Type="http://schemas.openxmlformats.org/officeDocument/2006/relationships/hyperlink" Target="https://huggingface.co/datasets" TargetMode="External"/><Relationship Id="rId9" Type="http://schemas.openxmlformats.org/officeDocument/2006/relationships/hyperlink" Target="https://github.com/mlcommons/croissant/blob/main/python/mlcroissant/recipes/tfds_croissant_builder.ipynb" TargetMode="External"/><Relationship Id="rId5" Type="http://schemas.openxmlformats.org/officeDocument/2006/relationships/hyperlink" Target="https://www.kaggle.com/datasets" TargetMode="External"/><Relationship Id="rId6" Type="http://schemas.openxmlformats.org/officeDocument/2006/relationships/hyperlink" Target="https://datasetsearch.research.google.com/" TargetMode="External"/><Relationship Id="rId7" Type="http://schemas.openxmlformats.org/officeDocument/2006/relationships/hyperlink" Target="https://github.com/mlcommons/croissant/blob/main/health/visualizer/report_huggingface.ipynb" TargetMode="External"/><Relationship Id="rId8" Type="http://schemas.openxmlformats.org/officeDocument/2006/relationships/hyperlink" Target="https://githubtocolab.com/mlcommons/croissant/blob/main/python/mlcroissant/recipes/tfds_croissant_builder.ipynb"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6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54.png"/><Relationship Id="rId4" Type="http://schemas.openxmlformats.org/officeDocument/2006/relationships/hyperlink" Target="https://link.springer.com/book/10.1007/978-3-030-30371-6" TargetMode="External"/><Relationship Id="rId5" Type="http://schemas.openxmlformats.org/officeDocument/2006/relationships/hyperlink" Target="https://sites.research.google/datacardsplaybook/"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68.png"/><Relationship Id="rId4" Type="http://schemas.openxmlformats.org/officeDocument/2006/relationships/image" Target="../media/image58.png"/><Relationship Id="rId5" Type="http://schemas.openxmlformats.org/officeDocument/2006/relationships/image" Target="../media/image69.png"/><Relationship Id="rId6" Type="http://schemas.openxmlformats.org/officeDocument/2006/relationships/image" Target="../media/image61.png"/><Relationship Id="rId7"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9.xml"/><Relationship Id="rId3" Type="http://schemas.openxmlformats.org/officeDocument/2006/relationships/image" Target="../media/image59.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0.xml"/><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6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1.xml"/><Relationship Id="rId3" Type="http://schemas.openxmlformats.org/officeDocument/2006/relationships/image" Target="../media/image5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2.xml"/><Relationship Id="rId3" Type="http://schemas.openxmlformats.org/officeDocument/2006/relationships/image" Target="../media/image4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3.xml"/><Relationship Id="rId3" Type="http://schemas.openxmlformats.org/officeDocument/2006/relationships/image" Target="../media/image4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4.xml"/><Relationship Id="rId3" Type="http://schemas.openxmlformats.org/officeDocument/2006/relationships/image" Target="../media/image7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Relationship Id="rId3" Type="http://schemas.openxmlformats.org/officeDocument/2006/relationships/image" Target="../media/image6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6.xml"/><Relationship Id="rId3" Type="http://schemas.openxmlformats.org/officeDocument/2006/relationships/image" Target="../media/image7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7.xml"/><Relationship Id="rId3" Type="http://schemas.openxmlformats.org/officeDocument/2006/relationships/image" Target="../media/image10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55.png"/><Relationship Id="rId4" Type="http://schemas.openxmlformats.org/officeDocument/2006/relationships/hyperlink" Target="https://github.com/ddi-developers/nectar-publisher"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8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78.png"/></Relationships>
</file>

<file path=ppt/slides/_rels/slide45.xml.rels><?xml version="1.0" encoding="UTF-8" standalone="yes"?><Relationships xmlns="http://schemas.openxmlformats.org/package/2006/relationships"><Relationship Id="rId20" Type="http://schemas.openxmlformats.org/officeDocument/2006/relationships/hyperlink" Target="https://zenodo.org/records/10732188" TargetMode="External"/><Relationship Id="rId11" Type="http://schemas.openxmlformats.org/officeDocument/2006/relationships/hyperlink" Target="https://zenodo.org/records/10150717" TargetMode="External"/><Relationship Id="rId10" Type="http://schemas.openxmlformats.org/officeDocument/2006/relationships/hyperlink" Target="https://zenodo.org/records/13834031" TargetMode="External"/><Relationship Id="rId13" Type="http://schemas.openxmlformats.org/officeDocument/2006/relationships/hyperlink" Target="https://zenodo.org/records/14447460" TargetMode="External"/><Relationship Id="rId12" Type="http://schemas.openxmlformats.org/officeDocument/2006/relationships/hyperlink" Target="https://zenodo.org/records/5180523" TargetMode="External"/><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hyperlink" Target="https://zenodo.org/records/10150652" TargetMode="External"/><Relationship Id="rId4" Type="http://schemas.openxmlformats.org/officeDocument/2006/relationships/hyperlink" Target="https://zenodo.org/records/10659410" TargetMode="External"/><Relationship Id="rId9" Type="http://schemas.openxmlformats.org/officeDocument/2006/relationships/hyperlink" Target="https://zenodo.org/records/5180607" TargetMode="External"/><Relationship Id="rId15" Type="http://schemas.openxmlformats.org/officeDocument/2006/relationships/hyperlink" Target="https://zenodo.org/records/17235506" TargetMode="External"/><Relationship Id="rId14" Type="http://schemas.openxmlformats.org/officeDocument/2006/relationships/hyperlink" Target="https://zenodo.org/records/5180579" TargetMode="External"/><Relationship Id="rId17" Type="http://schemas.openxmlformats.org/officeDocument/2006/relationships/hyperlink" Target="https://zenodo.org/records/14447433" TargetMode="External"/><Relationship Id="rId16" Type="http://schemas.openxmlformats.org/officeDocument/2006/relationships/hyperlink" Target="https://zenodo.org/records/5180481" TargetMode="External"/><Relationship Id="rId5" Type="http://schemas.openxmlformats.org/officeDocument/2006/relationships/hyperlink" Target="https://zenodo.org/records/5180568" TargetMode="External"/><Relationship Id="rId19" Type="http://schemas.openxmlformats.org/officeDocument/2006/relationships/hyperlink" Target="https://zenodo.org/records/10064667" TargetMode="External"/><Relationship Id="rId6" Type="http://schemas.openxmlformats.org/officeDocument/2006/relationships/hyperlink" Target="https://zenodo.org/records/5180593" TargetMode="External"/><Relationship Id="rId18" Type="http://schemas.openxmlformats.org/officeDocument/2006/relationships/hyperlink" Target="https://zenodo.org/records/13310567" TargetMode="External"/><Relationship Id="rId7" Type="http://schemas.openxmlformats.org/officeDocument/2006/relationships/hyperlink" Target="https://zenodo.org/records/5180625" TargetMode="External"/><Relationship Id="rId8" Type="http://schemas.openxmlformats.org/officeDocument/2006/relationships/hyperlink" Target="https://zenodo.org/records/5180575"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7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60.png"/><Relationship Id="rId4" Type="http://schemas.openxmlformats.org/officeDocument/2006/relationships/image" Target="../media/image66.png"/></Relationships>
</file>

<file path=ppt/slides/_rels/slide48.xml.rels><?xml version="1.0" encoding="UTF-8" standalone="yes"?><Relationships xmlns="http://schemas.openxmlformats.org/package/2006/relationships"><Relationship Id="rId20" Type="http://schemas.openxmlformats.org/officeDocument/2006/relationships/hyperlink" Target="https://codata.org/initiatives/data-skills/ddi-training-webinars/ddi-training-webinar-series-data-privacy/" TargetMode="External"/><Relationship Id="rId11" Type="http://schemas.openxmlformats.org/officeDocument/2006/relationships/hyperlink" Target="https://codata.org/initiatives/data-skills/ddi-training-webinars/webinar-on-implementing-fair-what-ddi-can-do-for-you/" TargetMode="External"/><Relationship Id="rId22" Type="http://schemas.openxmlformats.org/officeDocument/2006/relationships/image" Target="../media/image83.png"/><Relationship Id="rId10" Type="http://schemas.openxmlformats.org/officeDocument/2006/relationships/hyperlink" Target="https://codata.org/initiatives/data-skills/ddi-training-webinars/ddi-working-together-with-other-standards/" TargetMode="External"/><Relationship Id="rId21" Type="http://schemas.openxmlformats.org/officeDocument/2006/relationships/image" Target="../media/image95.png"/><Relationship Id="rId13" Type="http://schemas.openxmlformats.org/officeDocument/2006/relationships/hyperlink" Target="https://codata.org/initiatives/data-skills/ddi-training-webinars/vive-les-metadonnees-les-bases-de-ddi-en-francais-ddi-basics-in-french/" TargetMode="External"/><Relationship Id="rId12" Type="http://schemas.openxmlformats.org/officeDocument/2006/relationships/hyperlink" Target="https://codata.org/initiatives/data-skills/ddi-training-webinars/ddi-controlled-vocabularies-the-cessda-workbench-skos-and-xkos/" TargetMode="External"/><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hyperlink" Target="https://codata.org/initiatives/data-skills/ddi-training-webinars/european-ddi-conference-2021-training-fair/" TargetMode="External"/><Relationship Id="rId4" Type="http://schemas.openxmlformats.org/officeDocument/2006/relationships/hyperlink" Target="https://codata.org/initiatives/data-skills/ddi-training-webinars/webinar-on-data-quality-thinking-about-quality-and-ddi-metadata/" TargetMode="External"/><Relationship Id="rId9" Type="http://schemas.openxmlformats.org/officeDocument/2006/relationships/hyperlink" Target="https://codata.org/initiatives/data-skills/ddi-training-webinars/european-ddi-conference-2022-introduction-to-ddi/" TargetMode="External"/><Relationship Id="rId15" Type="http://schemas.openxmlformats.org/officeDocument/2006/relationships/hyperlink" Target="https://codata.org/initiatives/data-skills/ddi-training-webinars/statistical-agencies-using-ddi/" TargetMode="External"/><Relationship Id="rId14" Type="http://schemas.openxmlformats.org/officeDocument/2006/relationships/hyperlink" Target="https://codata.org/initiatives/data-skills/ddi-training-webinars/the-variable-cascade/" TargetMode="External"/><Relationship Id="rId17" Type="http://schemas.openxmlformats.org/officeDocument/2006/relationships/hyperlink" Target="https://codata.org/initiatives/data-skills/ddi-training-webinars/metadata-uplift-pdf-excel-to-structured-ddi-documentation/" TargetMode="External"/><Relationship Id="rId16" Type="http://schemas.openxmlformats.org/officeDocument/2006/relationships/hyperlink" Target="https://codata.org/initiatives/data-skills/ddi-training-webinars/statistical-agencies-using-ddi/" TargetMode="External"/><Relationship Id="rId5" Type="http://schemas.openxmlformats.org/officeDocument/2006/relationships/hyperlink" Target="https://codata.org/initiatives/data-skills/ddi-training-webinars/questions-and-survey-instruments-in-ddi-maximizing-the-value-of-your-metadata/" TargetMode="External"/><Relationship Id="rId19" Type="http://schemas.openxmlformats.org/officeDocument/2006/relationships/hyperlink" Target="https://codata.org/initiatives/data-skills/ddi-training-webinars/register-now-webinar-on-introduction-to-metadata-for-research-data-management-a-data-documentation-initiative-ddi-perspective/" TargetMode="External"/><Relationship Id="rId6" Type="http://schemas.openxmlformats.org/officeDocument/2006/relationships/hyperlink" Target="https://codata.org/initiatives/data-skills/ddi-training-webinars/webinar-ddi-fair-and-the-emergent-role-of-active-metadata/" TargetMode="External"/><Relationship Id="rId18" Type="http://schemas.openxmlformats.org/officeDocument/2006/relationships/hyperlink" Target="https://codata.org/initiatives/data-skills/ddi-training-webinars/register-now-webinar-on-introduction-to-metadata-for-research-data-management-a-data-documentation-initiative-ddi-perspective/" TargetMode="External"/><Relationship Id="rId7" Type="http://schemas.openxmlformats.org/officeDocument/2006/relationships/hyperlink" Target="https://codata.org/initiatives/data-skills/ddi-training-webinars/webinar-the-ddi-standards-and-technology/" TargetMode="External"/><Relationship Id="rId8" Type="http://schemas.openxmlformats.org/officeDocument/2006/relationships/hyperlink" Target="https://codata.org/initiatives/data-skills/ddi-training-webinars/6530-2/"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62.jpg"/><Relationship Id="rId4" Type="http://schemas.openxmlformats.org/officeDocument/2006/relationships/image" Target="../media/image8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hyperlink" Target="https://ddialliance.org/training-materials"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7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7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7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7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72.png"/><Relationship Id="rId4" Type="http://schemas.openxmlformats.org/officeDocument/2006/relationships/image" Target="../media/image8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72.png"/><Relationship Id="rId4" Type="http://schemas.openxmlformats.org/officeDocument/2006/relationships/image" Target="../media/image76.png"/><Relationship Id="rId5" Type="http://schemas.openxmlformats.org/officeDocument/2006/relationships/image" Target="../media/image7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hyperlink" Target="https://docs.ddialliance.org/DDI-Lifecycle/dev/model/" TargetMode="External"/><Relationship Id="rId4" Type="http://schemas.openxmlformats.org/officeDocument/2006/relationships/hyperlink" Target="https://docs.ddialliance.org/DDI-Lifecycle/dev/output/" TargetMode="External"/><Relationship Id="rId5" Type="http://schemas.openxmlformats.org/officeDocument/2006/relationships/image" Target="../media/image72.png"/><Relationship Id="rId6" Type="http://schemas.openxmlformats.org/officeDocument/2006/relationships/image" Target="../media/image10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hyperlink" Target="https://github.com/ddialliance/ddimodel/releases" TargetMode="External"/><Relationship Id="rId4" Type="http://schemas.openxmlformats.org/officeDocument/2006/relationships/image" Target="../media/image72.png"/><Relationship Id="rId5" Type="http://schemas.openxmlformats.org/officeDocument/2006/relationships/image" Target="../media/image102.png"/><Relationship Id="rId6" Type="http://schemas.openxmlformats.org/officeDocument/2006/relationships/image" Target="../media/image7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86.png"/><Relationship Id="rId4" Type="http://schemas.openxmlformats.org/officeDocument/2006/relationships/image" Target="../media/image77.png"/><Relationship Id="rId5" Type="http://schemas.openxmlformats.org/officeDocument/2006/relationships/image" Target="../media/image82.png"/><Relationship Id="rId6" Type="http://schemas.openxmlformats.org/officeDocument/2006/relationships/image" Target="../media/image9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hyperlink" Target="http://re3data.org" TargetMode="External"/><Relationship Id="rId4" Type="http://schemas.openxmlformats.org/officeDocument/2006/relationships/image" Target="../media/image10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97.png"/><Relationship Id="rId4" Type="http://schemas.openxmlformats.org/officeDocument/2006/relationships/image" Target="../media/image87.png"/><Relationship Id="rId5" Type="http://schemas.openxmlformats.org/officeDocument/2006/relationships/image" Target="../media/image92.png"/><Relationship Id="rId6" Type="http://schemas.openxmlformats.org/officeDocument/2006/relationships/image" Target="../media/image99.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91.png"/><Relationship Id="rId4" Type="http://schemas.openxmlformats.org/officeDocument/2006/relationships/image" Target="../media/image9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hyperlink" Target="https://www.w3.org/TR/?status%5B0%5D=standard"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hyperlink" Target="https://w3c.github.io/dx-wg-charter/" TargetMode="External"/><Relationship Id="rId4" Type="http://schemas.openxmlformats.org/officeDocument/2006/relationships/hyperlink" Target="https://www.w3.org/TR/dx-prof/" TargetMode="External"/><Relationship Id="rId5" Type="http://schemas.openxmlformats.org/officeDocument/2006/relationships/hyperlink" Target="https://www.w3.org/TR/vocab-dqv/" TargetMode="External"/><Relationship Id="rId6" Type="http://schemas.openxmlformats.org/officeDocument/2006/relationships/hyperlink" Target="https://www.w3.org/TR/vocab-dcat-3/" TargetMode="External"/><Relationship Id="rId7" Type="http://schemas.openxmlformats.org/officeDocument/2006/relationships/hyperlink" Target="https://www.w3.org/TR/vocab-data-cube/"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www.w3.org/community/datadoc/" TargetMode="External"/><Relationship Id="rId4" Type="http://schemas.openxmlformats.org/officeDocument/2006/relationships/hyperlink" Target="https://github.com/w3c-cg/datadoc" TargetMode="External"/><Relationship Id="rId5" Type="http://schemas.openxmlformats.org/officeDocument/2006/relationships/hyperlink" Target="https://w3c-cg.github.io/datadoc/use-cases/overview.html"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hyperlink" Target="https://ddialliance.org/common_core" TargetMode="External"/><Relationship Id="rId4" Type="http://schemas.openxmlformats.org/officeDocument/2006/relationships/hyperlink" Target="https://ddialliance.org/common_core"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9.xml"/><Relationship Id="rId3" Type="http://schemas.openxmlformats.org/officeDocument/2006/relationships/image" Target="../media/image8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7.jpg"/><Relationship Id="rId4" Type="http://schemas.openxmlformats.org/officeDocument/2006/relationships/image" Target="../media/image19.png"/><Relationship Id="rId9"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hyperlink" Target="https://orcid.org/0000-0002-0156-3556" TargetMode="External"/><Relationship Id="rId7" Type="http://schemas.openxmlformats.org/officeDocument/2006/relationships/image" Target="../media/image23.png"/><Relationship Id="rId8" Type="http://schemas.openxmlformats.org/officeDocument/2006/relationships/image" Target="../media/image3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0.xml"/><Relationship Id="rId3" Type="http://schemas.openxmlformats.org/officeDocument/2006/relationships/image" Target="../media/image10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107.png"/><Relationship Id="rId4" Type="http://schemas.openxmlformats.org/officeDocument/2006/relationships/image" Target="../media/image10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11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110.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11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10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10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 Id="rId3" Type="http://schemas.openxmlformats.org/officeDocument/2006/relationships/image" Target="../media/image1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0.xml"/><Relationship Id="rId3" Type="http://schemas.openxmlformats.org/officeDocument/2006/relationships/hyperlink" Target="https://metadata-automation.org/index.html" TargetMode="External"/><Relationship Id="rId4" Type="http://schemas.openxmlformats.org/officeDocument/2006/relationships/hyperlink" Target="https://codata.org/linking-variable-description-to-machine-ready-datasets/"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3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40"/>
          <p:cNvPicPr preferRelativeResize="0"/>
          <p:nvPr/>
        </p:nvPicPr>
        <p:blipFill>
          <a:blip r:embed="rId3">
            <a:alphaModFix/>
          </a:blip>
          <a:stretch>
            <a:fillRect/>
          </a:stretch>
        </p:blipFill>
        <p:spPr>
          <a:xfrm>
            <a:off x="-234275" y="-41775"/>
            <a:ext cx="9144000" cy="5143500"/>
          </a:xfrm>
          <a:prstGeom prst="rect">
            <a:avLst/>
          </a:prstGeom>
          <a:noFill/>
          <a:ln>
            <a:noFill/>
          </a:ln>
        </p:spPr>
      </p:pic>
      <p:sp>
        <p:nvSpPr>
          <p:cNvPr id="197" name="Google Shape;197;p40"/>
          <p:cNvSpPr txBox="1"/>
          <p:nvPr/>
        </p:nvSpPr>
        <p:spPr>
          <a:xfrm>
            <a:off x="216425" y="417407"/>
            <a:ext cx="75285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no" sz="2500">
                <a:solidFill>
                  <a:schemeClr val="lt1"/>
                </a:solidFill>
              </a:rPr>
              <a:t>A lightning talk session from the Scientific Board</a:t>
            </a:r>
            <a:endParaRPr sz="1750">
              <a:solidFill>
                <a:schemeClr val="lt1"/>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2500">
              <a:solidFill>
                <a:schemeClr val="lt1"/>
              </a:solidFill>
            </a:endParaRPr>
          </a:p>
        </p:txBody>
      </p:sp>
      <p:sp>
        <p:nvSpPr>
          <p:cNvPr id="198" name="Google Shape;198;p40"/>
          <p:cNvSpPr txBox="1"/>
          <p:nvPr/>
        </p:nvSpPr>
        <p:spPr>
          <a:xfrm>
            <a:off x="401925" y="1152425"/>
            <a:ext cx="445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o" sz="1800">
                <a:solidFill>
                  <a:schemeClr val="lt1"/>
                </a:solidFill>
              </a:rPr>
              <a:t>Starring:</a:t>
            </a:r>
            <a:endParaRPr sz="1800">
              <a:solidFill>
                <a:schemeClr val="lt1"/>
              </a:solidFill>
            </a:endParaRPr>
          </a:p>
        </p:txBody>
      </p:sp>
      <p:sp>
        <p:nvSpPr>
          <p:cNvPr id="199" name="Google Shape;199;p40"/>
          <p:cNvSpPr/>
          <p:nvPr/>
        </p:nvSpPr>
        <p:spPr>
          <a:xfrm>
            <a:off x="1536085" y="919139"/>
            <a:ext cx="1329300" cy="14742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Darren Bell</a:t>
            </a:r>
            <a:endParaRPr sz="1100"/>
          </a:p>
        </p:txBody>
      </p:sp>
      <p:sp>
        <p:nvSpPr>
          <p:cNvPr id="200" name="Google Shape;200;p40"/>
          <p:cNvSpPr/>
          <p:nvPr/>
        </p:nvSpPr>
        <p:spPr>
          <a:xfrm>
            <a:off x="5843500" y="1113050"/>
            <a:ext cx="1754700" cy="3377700"/>
          </a:xfrm>
          <a:prstGeom prst="star4">
            <a:avLst>
              <a:gd fmla="val 12500" name="adj"/>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S</a:t>
            </a:r>
            <a:endParaRPr sz="1100"/>
          </a:p>
          <a:p>
            <a:pPr indent="0" lvl="0" marL="0" rtl="0" algn="ctr">
              <a:spcBef>
                <a:spcPts val="0"/>
              </a:spcBef>
              <a:spcAft>
                <a:spcPts val="0"/>
              </a:spcAft>
              <a:buNone/>
            </a:pPr>
            <a:r>
              <a:rPr lang="no" sz="1100"/>
              <a:t>l</a:t>
            </a:r>
            <a:endParaRPr sz="1100"/>
          </a:p>
          <a:p>
            <a:pPr indent="0" lvl="0" marL="0" rtl="0" algn="ctr">
              <a:spcBef>
                <a:spcPts val="0"/>
              </a:spcBef>
              <a:spcAft>
                <a:spcPts val="0"/>
              </a:spcAft>
              <a:buNone/>
            </a:pPr>
            <a:r>
              <a:rPr lang="no" sz="1100"/>
              <a:t>ava Tykhonov</a:t>
            </a:r>
            <a:endParaRPr sz="1100"/>
          </a:p>
        </p:txBody>
      </p:sp>
      <p:sp>
        <p:nvSpPr>
          <p:cNvPr id="201" name="Google Shape;201;p40"/>
          <p:cNvSpPr txBox="1"/>
          <p:nvPr/>
        </p:nvSpPr>
        <p:spPr>
          <a:xfrm>
            <a:off x="4225900" y="4504120"/>
            <a:ext cx="4452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no" sz="1800">
                <a:solidFill>
                  <a:schemeClr val="lt1"/>
                </a:solidFill>
              </a:rPr>
              <a:t>EDDI 2025, Budapest, December 2, 2025</a:t>
            </a:r>
            <a:endParaRPr i="1" sz="1800">
              <a:solidFill>
                <a:schemeClr val="lt1"/>
              </a:solidFill>
            </a:endParaRPr>
          </a:p>
        </p:txBody>
      </p:sp>
      <p:sp>
        <p:nvSpPr>
          <p:cNvPr id="202" name="Google Shape;202;p40"/>
          <p:cNvSpPr/>
          <p:nvPr/>
        </p:nvSpPr>
        <p:spPr>
          <a:xfrm>
            <a:off x="3267250" y="1940098"/>
            <a:ext cx="1293000" cy="141450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a:t>
            </a:r>
            <a:r>
              <a:rPr lang="no" sz="1100"/>
              <a:t>Cotton</a:t>
            </a:r>
            <a:endParaRPr sz="1100"/>
          </a:p>
        </p:txBody>
      </p:sp>
      <p:sp>
        <p:nvSpPr>
          <p:cNvPr id="203" name="Google Shape;203;p40"/>
          <p:cNvSpPr/>
          <p:nvPr/>
        </p:nvSpPr>
        <p:spPr>
          <a:xfrm>
            <a:off x="13358" y="1968857"/>
            <a:ext cx="1578900" cy="1285200"/>
          </a:xfrm>
          <a:prstGeom prst="star5">
            <a:avLst>
              <a:gd fmla="val 19098" name="adj"/>
              <a:gd fmla="val 105146" name="hf"/>
              <a:gd fmla="val 110557" name="v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Dan Smith</a:t>
            </a:r>
            <a:endParaRPr sz="1100"/>
          </a:p>
        </p:txBody>
      </p:sp>
      <p:sp>
        <p:nvSpPr>
          <p:cNvPr id="204" name="Google Shape;204;p40"/>
          <p:cNvSpPr/>
          <p:nvPr/>
        </p:nvSpPr>
        <p:spPr>
          <a:xfrm>
            <a:off x="1713750" y="2071500"/>
            <a:ext cx="1943400" cy="2922000"/>
          </a:xfrm>
          <a:prstGeom prst="star4">
            <a:avLst>
              <a:gd fmla="val 12500"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solidFill>
                  <a:schemeClr val="dk1"/>
                </a:solidFill>
              </a:rPr>
              <a:t>No</a:t>
            </a:r>
            <a:endParaRPr sz="1100">
              <a:solidFill>
                <a:schemeClr val="dk1"/>
              </a:solidFill>
            </a:endParaRPr>
          </a:p>
          <a:p>
            <a:pPr indent="0" lvl="0" marL="0" rtl="0" algn="ctr">
              <a:spcBef>
                <a:spcPts val="0"/>
              </a:spcBef>
              <a:spcAft>
                <a:spcPts val="0"/>
              </a:spcAft>
              <a:buNone/>
            </a:pPr>
            <a:r>
              <a:rPr lang="no" sz="1100">
                <a:solidFill>
                  <a:schemeClr val="dk1"/>
                </a:solidFill>
              </a:rPr>
              <a:t>em</a:t>
            </a:r>
            <a:endParaRPr sz="1100">
              <a:solidFill>
                <a:schemeClr val="dk1"/>
              </a:solidFill>
            </a:endParaRPr>
          </a:p>
          <a:p>
            <a:pPr indent="0" lvl="0" marL="0" rtl="0" algn="ctr">
              <a:spcBef>
                <a:spcPts val="0"/>
              </a:spcBef>
              <a:spcAft>
                <a:spcPts val="0"/>
              </a:spcAft>
              <a:buNone/>
            </a:pPr>
            <a:r>
              <a:rPr lang="no" sz="1100">
                <a:solidFill>
                  <a:schemeClr val="dk1"/>
                </a:solidFill>
              </a:rPr>
              <a:t>i Be</a:t>
            </a:r>
            <a:endParaRPr sz="1100">
              <a:solidFill>
                <a:schemeClr val="dk1"/>
              </a:solidFill>
            </a:endParaRPr>
          </a:p>
          <a:p>
            <a:pPr indent="0" lvl="0" marL="0" rtl="0" algn="ctr">
              <a:spcBef>
                <a:spcPts val="0"/>
              </a:spcBef>
              <a:spcAft>
                <a:spcPts val="0"/>
              </a:spcAft>
              <a:buNone/>
            </a:pPr>
            <a:r>
              <a:rPr lang="no" sz="1100">
                <a:solidFill>
                  <a:schemeClr val="dk1"/>
                </a:solidFill>
              </a:rPr>
              <a:t>t</a:t>
            </a:r>
            <a:endParaRPr sz="1100">
              <a:solidFill>
                <a:schemeClr val="dk1"/>
              </a:solidFill>
            </a:endParaRPr>
          </a:p>
          <a:p>
            <a:pPr indent="0" lvl="0" marL="0" rtl="0" algn="ctr">
              <a:spcBef>
                <a:spcPts val="0"/>
              </a:spcBef>
              <a:spcAft>
                <a:spcPts val="0"/>
              </a:spcAft>
              <a:buNone/>
            </a:pPr>
            <a:r>
              <a:rPr lang="no" sz="1100">
                <a:solidFill>
                  <a:schemeClr val="dk1"/>
                </a:solidFill>
              </a:rPr>
              <a:t>a</a:t>
            </a:r>
            <a:endParaRPr sz="1100">
              <a:solidFill>
                <a:schemeClr val="dk1"/>
              </a:solidFill>
            </a:endParaRPr>
          </a:p>
          <a:p>
            <a:pPr indent="0" lvl="0" marL="0" rtl="0" algn="ctr">
              <a:spcBef>
                <a:spcPts val="0"/>
              </a:spcBef>
              <a:spcAft>
                <a:spcPts val="0"/>
              </a:spcAft>
              <a:buNone/>
            </a:pPr>
            <a:r>
              <a:rPr lang="no" sz="1100">
                <a:solidFill>
                  <a:schemeClr val="dk1"/>
                </a:solidFill>
              </a:rPr>
              <a:t>n</a:t>
            </a:r>
            <a:endParaRPr sz="1100">
              <a:solidFill>
                <a:schemeClr val="dk1"/>
              </a:solidFill>
            </a:endParaRPr>
          </a:p>
          <a:p>
            <a:pPr indent="0" lvl="0" marL="0" rtl="0" algn="ctr">
              <a:spcBef>
                <a:spcPts val="0"/>
              </a:spcBef>
              <a:spcAft>
                <a:spcPts val="0"/>
              </a:spcAft>
              <a:buNone/>
            </a:pPr>
            <a:r>
              <a:rPr lang="no" sz="1100">
                <a:solidFill>
                  <a:schemeClr val="dk1"/>
                </a:solidFill>
              </a:rPr>
              <a:t>c</a:t>
            </a:r>
            <a:endParaRPr sz="1100">
              <a:solidFill>
                <a:schemeClr val="dk1"/>
              </a:solidFill>
            </a:endParaRPr>
          </a:p>
          <a:p>
            <a:pPr indent="0" lvl="0" marL="0" rtl="0" algn="ctr">
              <a:spcBef>
                <a:spcPts val="0"/>
              </a:spcBef>
              <a:spcAft>
                <a:spcPts val="0"/>
              </a:spcAft>
              <a:buNone/>
            </a:pPr>
            <a:r>
              <a:rPr lang="no" sz="1100">
                <a:solidFill>
                  <a:schemeClr val="dk1"/>
                </a:solidFill>
              </a:rPr>
              <a:t>o</a:t>
            </a:r>
            <a:endParaRPr sz="1100">
              <a:solidFill>
                <a:schemeClr val="dk1"/>
              </a:solidFill>
            </a:endParaRPr>
          </a:p>
          <a:p>
            <a:pPr indent="0" lvl="0" marL="0" rtl="0" algn="ctr">
              <a:spcBef>
                <a:spcPts val="0"/>
              </a:spcBef>
              <a:spcAft>
                <a:spcPts val="0"/>
              </a:spcAft>
              <a:buNone/>
            </a:pPr>
            <a:r>
              <a:rPr lang="no" sz="1100">
                <a:solidFill>
                  <a:schemeClr val="dk1"/>
                </a:solidFill>
              </a:rPr>
              <a:t>r</a:t>
            </a:r>
            <a:endParaRPr sz="1100">
              <a:solidFill>
                <a:schemeClr val="dk1"/>
              </a:solidFill>
            </a:endParaRPr>
          </a:p>
          <a:p>
            <a:pPr indent="0" lvl="0" marL="0" rtl="0" algn="ctr">
              <a:spcBef>
                <a:spcPts val="0"/>
              </a:spcBef>
              <a:spcAft>
                <a:spcPts val="0"/>
              </a:spcAft>
              <a:buClr>
                <a:schemeClr val="dk1"/>
              </a:buClr>
              <a:buSzPts val="1100"/>
              <a:buFont typeface="Arial"/>
              <a:buNone/>
            </a:pPr>
            <a:r>
              <a:rPr lang="no" sz="1100">
                <a:solidFill>
                  <a:schemeClr val="dk1"/>
                </a:solidFill>
              </a:rPr>
              <a:t>t</a:t>
            </a:r>
            <a:endParaRPr sz="1100">
              <a:solidFill>
                <a:schemeClr val="dk1"/>
              </a:solidFill>
            </a:endParaRPr>
          </a:p>
          <a:p>
            <a:pPr indent="0" lvl="0" marL="0" rtl="0" algn="ctr">
              <a:spcBef>
                <a:spcPts val="0"/>
              </a:spcBef>
              <a:spcAft>
                <a:spcPts val="0"/>
              </a:spcAft>
              <a:buNone/>
            </a:pPr>
            <a:r>
              <a:t/>
            </a:r>
            <a:endParaRPr sz="1100"/>
          </a:p>
        </p:txBody>
      </p:sp>
      <p:sp>
        <p:nvSpPr>
          <p:cNvPr id="205" name="Google Shape;205;p40"/>
          <p:cNvSpPr/>
          <p:nvPr/>
        </p:nvSpPr>
        <p:spPr>
          <a:xfrm>
            <a:off x="407466" y="3341488"/>
            <a:ext cx="1177200" cy="1373400"/>
          </a:xfrm>
          <a:prstGeom prst="star6">
            <a:avLst>
              <a:gd fmla="val 28868" name="adj"/>
              <a:gd fmla="val 115470" name="hf"/>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Olof Olsson</a:t>
            </a:r>
            <a:endParaRPr sz="1100"/>
          </a:p>
        </p:txBody>
      </p:sp>
      <p:sp>
        <p:nvSpPr>
          <p:cNvPr id="206" name="Google Shape;206;p40"/>
          <p:cNvSpPr/>
          <p:nvPr/>
        </p:nvSpPr>
        <p:spPr>
          <a:xfrm>
            <a:off x="4277338" y="2937215"/>
            <a:ext cx="1943400" cy="1373400"/>
          </a:xfrm>
          <a:prstGeom prst="star5">
            <a:avLst>
              <a:gd fmla="val 19098" name="adj"/>
              <a:gd fmla="val 105146" name="hf"/>
              <a:gd fmla="val 110557" name="v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Amber Leahey</a:t>
            </a:r>
            <a:endParaRPr sz="1100"/>
          </a:p>
        </p:txBody>
      </p:sp>
      <p:sp>
        <p:nvSpPr>
          <p:cNvPr id="207" name="Google Shape;207;p40"/>
          <p:cNvSpPr/>
          <p:nvPr/>
        </p:nvSpPr>
        <p:spPr>
          <a:xfrm>
            <a:off x="7033825" y="533350"/>
            <a:ext cx="1875900" cy="1414500"/>
          </a:xfrm>
          <a:prstGeom prst="star5">
            <a:avLst>
              <a:gd fmla="val 19098" name="adj"/>
              <a:gd fmla="val 105146" name="hf"/>
              <a:gd fmla="val 110557" name="vf"/>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Wendy Thomas</a:t>
            </a:r>
            <a:endParaRPr sz="1100"/>
          </a:p>
        </p:txBody>
      </p:sp>
      <p:sp>
        <p:nvSpPr>
          <p:cNvPr id="208" name="Google Shape;208;p40"/>
          <p:cNvSpPr/>
          <p:nvPr/>
        </p:nvSpPr>
        <p:spPr>
          <a:xfrm>
            <a:off x="7647820" y="1917070"/>
            <a:ext cx="1177200" cy="13734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Oliver Hopt</a:t>
            </a:r>
            <a:endParaRPr sz="1100"/>
          </a:p>
        </p:txBody>
      </p:sp>
      <p:sp>
        <p:nvSpPr>
          <p:cNvPr id="209" name="Google Shape;209;p40"/>
          <p:cNvSpPr/>
          <p:nvPr/>
        </p:nvSpPr>
        <p:spPr>
          <a:xfrm>
            <a:off x="4934628" y="1278946"/>
            <a:ext cx="1372800" cy="14145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no" sz="1100">
                <a:solidFill>
                  <a:schemeClr val="dk1"/>
                </a:solidFill>
              </a:rPr>
              <a:t>Steve McEachern</a:t>
            </a:r>
            <a:endParaRPr sz="1100"/>
          </a:p>
        </p:txBody>
      </p:sp>
      <p:sp>
        <p:nvSpPr>
          <p:cNvPr id="210" name="Google Shape;210;p40"/>
          <p:cNvSpPr/>
          <p:nvPr/>
        </p:nvSpPr>
        <p:spPr>
          <a:xfrm>
            <a:off x="6896387" y="3064037"/>
            <a:ext cx="1875900" cy="1373400"/>
          </a:xfrm>
          <a:prstGeom prst="star5">
            <a:avLst>
              <a:gd fmla="val 19098" name="adj"/>
              <a:gd fmla="val 105146" name="hf"/>
              <a:gd fmla="val 110557" name="v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Knut Wenzig</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49"/>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Scope: Qualitative data</a:t>
            </a:r>
            <a:endParaRPr b="0" sz="2600" strike="noStrike">
              <a:solidFill>
                <a:schemeClr val="dk1"/>
              </a:solidFill>
              <a:latin typeface="Calibri"/>
              <a:ea typeface="Calibri"/>
              <a:cs typeface="Calibri"/>
              <a:sym typeface="Calibri"/>
            </a:endParaRPr>
          </a:p>
        </p:txBody>
      </p:sp>
      <p:sp>
        <p:nvSpPr>
          <p:cNvPr id="292" name="Google Shape;292;p49"/>
          <p:cNvSpPr/>
          <p:nvPr/>
        </p:nvSpPr>
        <p:spPr>
          <a:xfrm>
            <a:off x="540000" y="1551419"/>
            <a:ext cx="8099700" cy="3065700"/>
          </a:xfrm>
          <a:prstGeom prst="rect">
            <a:avLst/>
          </a:prstGeom>
          <a:noFill/>
          <a:ln>
            <a:noFill/>
          </a:ln>
        </p:spPr>
        <p:txBody>
          <a:bodyPr anchorCtr="0" anchor="t" bIns="0" lIns="0" spcFirstLastPara="1" rIns="0" wrap="square" tIns="0">
            <a:noAutofit/>
          </a:bodyPr>
          <a:lstStyle/>
          <a:p>
            <a:pPr indent="-114300" lvl="0" marL="279400" marR="0" rtl="0" algn="l">
              <a:spcBef>
                <a:spcPts val="0"/>
              </a:spcBef>
              <a:spcAft>
                <a:spcPts val="0"/>
              </a:spcAft>
              <a:buClr>
                <a:srgbClr val="009ED4"/>
              </a:buClr>
              <a:buSzPts val="2100"/>
              <a:buFont typeface="Arial"/>
              <a:buNone/>
            </a:pPr>
            <a:r>
              <a:t/>
            </a:r>
            <a:endParaRPr sz="2100">
              <a:solidFill>
                <a:schemeClr val="dk1"/>
              </a:solidFill>
              <a:latin typeface="Calibri"/>
              <a:ea typeface="Calibri"/>
              <a:cs typeface="Calibri"/>
              <a:sym typeface="Calibri"/>
            </a:endParaRPr>
          </a:p>
        </p:txBody>
      </p:sp>
      <p:sp>
        <p:nvSpPr>
          <p:cNvPr id="293" name="Google Shape;293;p49"/>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pic>
        <p:nvPicPr>
          <p:cNvPr id="294" name="Google Shape;294;p49"/>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sp>
        <p:nvSpPr>
          <p:cNvPr id="295" name="Google Shape;295;p49"/>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296" name="Google Shape;296;p49"/>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pic>
        <p:nvPicPr>
          <p:cNvPr id="297" name="Google Shape;297;p49"/>
          <p:cNvPicPr preferRelativeResize="0"/>
          <p:nvPr/>
        </p:nvPicPr>
        <p:blipFill rotWithShape="1">
          <a:blip r:embed="rId5">
            <a:alphaModFix/>
          </a:blip>
          <a:srcRect b="0" l="0" r="0" t="0"/>
          <a:stretch/>
        </p:blipFill>
        <p:spPr>
          <a:xfrm>
            <a:off x="743755" y="1131437"/>
            <a:ext cx="7437549" cy="378843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0"/>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Scope: Why?</a:t>
            </a:r>
            <a:endParaRPr b="0" sz="2600" strike="noStrike">
              <a:solidFill>
                <a:schemeClr val="dk1"/>
              </a:solidFill>
              <a:latin typeface="Calibri"/>
              <a:ea typeface="Calibri"/>
              <a:cs typeface="Calibri"/>
              <a:sym typeface="Calibri"/>
            </a:endParaRPr>
          </a:p>
        </p:txBody>
      </p:sp>
      <p:sp>
        <p:nvSpPr>
          <p:cNvPr id="304" name="Google Shape;304;p50"/>
          <p:cNvSpPr/>
          <p:nvPr/>
        </p:nvSpPr>
        <p:spPr>
          <a:xfrm>
            <a:off x="540000" y="1551419"/>
            <a:ext cx="8099700" cy="3065700"/>
          </a:xfrm>
          <a:prstGeom prst="rect">
            <a:avLst/>
          </a:prstGeom>
          <a:noFill/>
          <a:ln>
            <a:noFill/>
          </a:ln>
        </p:spPr>
        <p:txBody>
          <a:bodyPr anchorCtr="0" anchor="t" bIns="0" lIns="0" spcFirstLastPara="1" rIns="0" wrap="square" tIns="0">
            <a:noAutofit/>
          </a:bodyPr>
          <a:lstStyle/>
          <a:p>
            <a:pPr indent="-247650" lvl="0" marL="2794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Significant increase in reuse of qualitative data but still not standardized</a:t>
            </a:r>
            <a:endParaRPr sz="1100"/>
          </a:p>
          <a:p>
            <a:pPr indent="-247650" lvl="0" marL="279400" marR="0" rtl="0" algn="l">
              <a:spcBef>
                <a:spcPts val="90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Qualitative data are often combined with quantitative data sets, for example in Mixed Methods</a:t>
            </a:r>
            <a:endParaRPr sz="1100"/>
          </a:p>
          <a:p>
            <a:pPr indent="-247650" lvl="0" marL="279400" marR="0" rtl="0" algn="l">
              <a:spcBef>
                <a:spcPts val="90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Documentation and preparation of qualitative data is resource-intensive and complex</a:t>
            </a:r>
            <a:endParaRPr sz="1100"/>
          </a:p>
          <a:p>
            <a:pPr indent="-247650" lvl="0" marL="279400" marR="0" rtl="0" algn="l">
              <a:spcBef>
                <a:spcPts val="90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Sharing is still uncommon because of this complexity</a:t>
            </a:r>
            <a:endParaRPr sz="1100"/>
          </a:p>
          <a:p>
            <a:pPr indent="-247650" lvl="0" marL="279400" marR="0" rtl="0" algn="l">
              <a:spcBef>
                <a:spcPts val="90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New capabilities of AI to improve management and reuse</a:t>
            </a:r>
            <a:endParaRPr sz="1100"/>
          </a:p>
        </p:txBody>
      </p:sp>
      <p:sp>
        <p:nvSpPr>
          <p:cNvPr id="305" name="Google Shape;305;p50"/>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pic>
        <p:nvPicPr>
          <p:cNvPr id="306" name="Google Shape;306;p50"/>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sp>
        <p:nvSpPr>
          <p:cNvPr id="307" name="Google Shape;307;p50"/>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08" name="Google Shape;308;p50"/>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51"/>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Scope: What and For Whom?</a:t>
            </a:r>
            <a:endParaRPr b="0" sz="2600" strike="noStrike">
              <a:solidFill>
                <a:schemeClr val="dk1"/>
              </a:solidFill>
              <a:latin typeface="Calibri"/>
              <a:ea typeface="Calibri"/>
              <a:cs typeface="Calibri"/>
              <a:sym typeface="Calibri"/>
            </a:endParaRPr>
          </a:p>
        </p:txBody>
      </p:sp>
      <p:sp>
        <p:nvSpPr>
          <p:cNvPr id="315" name="Google Shape;315;p51"/>
          <p:cNvSpPr/>
          <p:nvPr/>
        </p:nvSpPr>
        <p:spPr>
          <a:xfrm>
            <a:off x="540000" y="1551413"/>
            <a:ext cx="8099700" cy="3131100"/>
          </a:xfrm>
          <a:prstGeom prst="rect">
            <a:avLst/>
          </a:prstGeom>
          <a:noFill/>
          <a:ln>
            <a:noFill/>
          </a:ln>
        </p:spPr>
        <p:txBody>
          <a:bodyPr anchorCtr="0" anchor="t" bIns="0" lIns="0" spcFirstLastPara="1" rIns="0" wrap="square" tIns="0">
            <a:noAutofit/>
          </a:bodyPr>
          <a:lstStyle/>
          <a:p>
            <a:pPr indent="-247650" lvl="0" marL="2794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What: Provide </a:t>
            </a:r>
            <a:r>
              <a:rPr b="1" lang="no" sz="2100">
                <a:solidFill>
                  <a:schemeClr val="dk1"/>
                </a:solidFill>
                <a:latin typeface="Calibri"/>
                <a:ea typeface="Calibri"/>
                <a:cs typeface="Calibri"/>
                <a:sym typeface="Calibri"/>
              </a:rPr>
              <a:t>qualitative data descriptions</a:t>
            </a:r>
            <a:r>
              <a:rPr lang="no" sz="2100">
                <a:solidFill>
                  <a:schemeClr val="dk1"/>
                </a:solidFill>
                <a:latin typeface="Calibri"/>
                <a:ea typeface="Calibri"/>
                <a:cs typeface="Calibri"/>
                <a:sym typeface="Calibri"/>
              </a:rPr>
              <a:t> in an interoperable way to enable reuse</a:t>
            </a:r>
            <a:endParaRPr sz="2100">
              <a:solidFill>
                <a:schemeClr val="dk1"/>
              </a:solidFill>
              <a:latin typeface="Calibri"/>
              <a:ea typeface="Calibri"/>
              <a:cs typeface="Calibri"/>
              <a:sym typeface="Calibri"/>
            </a:endParaRPr>
          </a:p>
          <a:p>
            <a:pPr indent="-298450" lvl="1" marL="6858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How: Using the DDI product suite to accommodate qualitative data descriptions, especially those from mixed data settings</a:t>
            </a:r>
            <a:endParaRPr sz="2100">
              <a:solidFill>
                <a:schemeClr val="dk1"/>
              </a:solidFill>
              <a:latin typeface="Calibri"/>
              <a:ea typeface="Calibri"/>
              <a:cs typeface="Calibri"/>
              <a:sym typeface="Calibri"/>
            </a:endParaRPr>
          </a:p>
          <a:p>
            <a:pPr indent="-298450" lvl="2" marL="10287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We need to </a:t>
            </a:r>
            <a:r>
              <a:rPr b="1" lang="no" sz="2100">
                <a:solidFill>
                  <a:schemeClr val="dk1"/>
                </a:solidFill>
                <a:latin typeface="Calibri"/>
                <a:ea typeface="Calibri"/>
                <a:cs typeface="Calibri"/>
                <a:sym typeface="Calibri"/>
              </a:rPr>
              <a:t>extend and promote</a:t>
            </a:r>
            <a:r>
              <a:rPr lang="no" sz="2100">
                <a:solidFill>
                  <a:schemeClr val="dk1"/>
                </a:solidFill>
                <a:latin typeface="Calibri"/>
                <a:ea typeface="Calibri"/>
                <a:cs typeface="Calibri"/>
                <a:sym typeface="Calibri"/>
              </a:rPr>
              <a:t> the DDI products for this,</a:t>
            </a:r>
            <a:endParaRPr sz="2100">
              <a:solidFill>
                <a:schemeClr val="dk1"/>
              </a:solidFill>
              <a:latin typeface="Calibri"/>
              <a:ea typeface="Calibri"/>
              <a:cs typeface="Calibri"/>
              <a:sym typeface="Calibri"/>
            </a:endParaRPr>
          </a:p>
          <a:p>
            <a:pPr indent="-298450" lvl="2" marL="10287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building on a broad </a:t>
            </a:r>
            <a:r>
              <a:rPr b="1" lang="no" sz="2100">
                <a:solidFill>
                  <a:schemeClr val="dk1"/>
                </a:solidFill>
                <a:latin typeface="Calibri"/>
                <a:ea typeface="Calibri"/>
                <a:cs typeface="Calibri"/>
                <a:sym typeface="Calibri"/>
              </a:rPr>
              <a:t>cross-product</a:t>
            </a:r>
            <a:r>
              <a:rPr lang="no" sz="2100">
                <a:solidFill>
                  <a:schemeClr val="dk1"/>
                </a:solidFill>
                <a:latin typeface="Calibri"/>
                <a:ea typeface="Calibri"/>
                <a:cs typeface="Calibri"/>
                <a:sym typeface="Calibri"/>
              </a:rPr>
              <a:t> approach.</a:t>
            </a:r>
            <a:br>
              <a:rPr lang="no" sz="2100">
                <a:solidFill>
                  <a:schemeClr val="dk1"/>
                </a:solidFill>
                <a:latin typeface="Calibri"/>
                <a:ea typeface="Calibri"/>
                <a:cs typeface="Calibri"/>
                <a:sym typeface="Calibri"/>
              </a:rPr>
            </a:br>
            <a:endParaRPr sz="2100">
              <a:solidFill>
                <a:schemeClr val="dk1"/>
              </a:solidFill>
              <a:latin typeface="Calibri"/>
              <a:ea typeface="Calibri"/>
              <a:cs typeface="Calibri"/>
              <a:sym typeface="Calibri"/>
            </a:endParaRPr>
          </a:p>
          <a:p>
            <a:pPr indent="-247650" lvl="0" marL="279400" marR="0" rtl="0" algn="l">
              <a:spcBef>
                <a:spcPts val="0"/>
              </a:spcBef>
              <a:spcAft>
                <a:spcPts val="0"/>
              </a:spcAft>
              <a:buClr>
                <a:srgbClr val="009ED4"/>
              </a:buClr>
              <a:buSzPts val="2100"/>
              <a:buFont typeface="Arial"/>
              <a:buChar char="●"/>
            </a:pPr>
            <a:r>
              <a:rPr lang="no" sz="2100">
                <a:solidFill>
                  <a:schemeClr val="dk1"/>
                </a:solidFill>
                <a:latin typeface="Calibri"/>
                <a:ea typeface="Calibri"/>
                <a:cs typeface="Calibri"/>
                <a:sym typeface="Calibri"/>
              </a:rPr>
              <a:t>For Whom: </a:t>
            </a:r>
            <a:r>
              <a:rPr b="1" lang="no" sz="2100">
                <a:solidFill>
                  <a:schemeClr val="dk1"/>
                </a:solidFill>
                <a:latin typeface="Calibri"/>
                <a:ea typeface="Calibri"/>
                <a:cs typeface="Calibri"/>
                <a:sym typeface="Calibri"/>
              </a:rPr>
              <a:t>People and machines</a:t>
            </a:r>
            <a:r>
              <a:rPr lang="no" sz="2100">
                <a:solidFill>
                  <a:schemeClr val="dk1"/>
                </a:solidFill>
                <a:latin typeface="Calibri"/>
                <a:ea typeface="Calibri"/>
                <a:cs typeface="Calibri"/>
                <a:sym typeface="Calibri"/>
              </a:rPr>
              <a:t> producing or consuming qualitative data</a:t>
            </a:r>
            <a:endParaRPr sz="2100">
              <a:solidFill>
                <a:schemeClr val="dk1"/>
              </a:solidFill>
              <a:latin typeface="Calibri"/>
              <a:ea typeface="Calibri"/>
              <a:cs typeface="Calibri"/>
              <a:sym typeface="Calibri"/>
            </a:endParaRPr>
          </a:p>
        </p:txBody>
      </p:sp>
      <p:sp>
        <p:nvSpPr>
          <p:cNvPr id="316" name="Google Shape;316;p51"/>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pic>
        <p:nvPicPr>
          <p:cNvPr id="317" name="Google Shape;317;p51"/>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sp>
        <p:nvSpPr>
          <p:cNvPr id="318" name="Google Shape;318;p51"/>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19" name="Google Shape;319;p51"/>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2"/>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326" name="Google Shape;326;p52"/>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27" name="Google Shape;327;p52"/>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328" name="Google Shape;328;p52"/>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
        <p:nvSpPr>
          <p:cNvPr id="329" name="Google Shape;329;p52"/>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b="0" lang="no" sz="2600" strike="noStrike">
                <a:solidFill>
                  <a:schemeClr val="dk1"/>
                </a:solidFill>
                <a:latin typeface="Calibri"/>
                <a:ea typeface="Calibri"/>
                <a:cs typeface="Calibri"/>
                <a:sym typeface="Calibri"/>
              </a:rPr>
              <a:t>Background</a:t>
            </a:r>
            <a:r>
              <a:rPr lang="no" sz="2600">
                <a:solidFill>
                  <a:schemeClr val="dk1"/>
                </a:solidFill>
                <a:latin typeface="Calibri"/>
                <a:ea typeface="Calibri"/>
                <a:cs typeface="Calibri"/>
                <a:sym typeface="Calibri"/>
              </a:rPr>
              <a:t>: P</a:t>
            </a:r>
            <a:r>
              <a:rPr b="0" lang="no" sz="2600" strike="noStrike">
                <a:solidFill>
                  <a:schemeClr val="dk1"/>
                </a:solidFill>
                <a:latin typeface="Calibri"/>
                <a:ea typeface="Calibri"/>
                <a:cs typeface="Calibri"/>
                <a:sym typeface="Calibri"/>
              </a:rPr>
              <a:t>rogress so far</a:t>
            </a:r>
            <a:endParaRPr b="0" sz="2600" strike="noStrike">
              <a:solidFill>
                <a:schemeClr val="dk1"/>
              </a:solidFill>
              <a:latin typeface="Calibri"/>
              <a:ea typeface="Calibri"/>
              <a:cs typeface="Calibri"/>
              <a:sym typeface="Calibri"/>
            </a:endParaRPr>
          </a:p>
        </p:txBody>
      </p:sp>
      <p:sp>
        <p:nvSpPr>
          <p:cNvPr id="330" name="Google Shape;330;p52"/>
          <p:cNvSpPr/>
          <p:nvPr/>
        </p:nvSpPr>
        <p:spPr>
          <a:xfrm>
            <a:off x="517646" y="1548988"/>
            <a:ext cx="8061600" cy="3256800"/>
          </a:xfrm>
          <a:prstGeom prst="rect">
            <a:avLst/>
          </a:prstGeom>
          <a:noFill/>
          <a:ln>
            <a:noFill/>
          </a:ln>
        </p:spPr>
        <p:txBody>
          <a:bodyPr anchorCtr="0" anchor="t" bIns="0" lIns="0" spcFirstLastPara="1" rIns="0" wrap="square" tIns="0">
            <a:noAutofit/>
          </a:bodyPr>
          <a:lstStyle/>
          <a:p>
            <a:pPr indent="-247650" lvl="0" marL="279400" marR="0" rtl="0" algn="l">
              <a:lnSpc>
                <a:spcPct val="100000"/>
              </a:lnSpc>
              <a:spcBef>
                <a:spcPts val="0"/>
              </a:spcBef>
              <a:spcAft>
                <a:spcPts val="0"/>
              </a:spcAft>
              <a:buClr>
                <a:srgbClr val="009ED4"/>
              </a:buClr>
              <a:buSzPts val="1900"/>
              <a:buFont typeface="Arial"/>
              <a:buChar char="•"/>
            </a:pPr>
            <a:r>
              <a:rPr lang="no" sz="1900">
                <a:solidFill>
                  <a:schemeClr val="dk1"/>
                </a:solidFill>
                <a:latin typeface="Calibri"/>
                <a:ea typeface="Calibri"/>
                <a:cs typeface="Calibri"/>
                <a:sym typeface="Calibri"/>
              </a:rPr>
              <a:t>A significant amount of work on a Qualitative package was done during the DDI Moving Forward project</a:t>
            </a:r>
            <a:endParaRPr sz="1100"/>
          </a:p>
          <a:p>
            <a:pPr indent="-247650" lvl="0" marL="279400" marR="0" rtl="0" algn="l">
              <a:lnSpc>
                <a:spcPct val="100000"/>
              </a:lnSpc>
              <a:spcBef>
                <a:spcPts val="900"/>
              </a:spcBef>
              <a:spcAft>
                <a:spcPts val="0"/>
              </a:spcAft>
              <a:buClr>
                <a:srgbClr val="009ED4"/>
              </a:buClr>
              <a:buSzPts val="1900"/>
              <a:buFont typeface="Arial"/>
              <a:buChar char="•"/>
            </a:pPr>
            <a:r>
              <a:rPr lang="no" sz="1900">
                <a:solidFill>
                  <a:schemeClr val="dk1"/>
                </a:solidFill>
                <a:latin typeface="Calibri"/>
                <a:ea typeface="Calibri"/>
                <a:cs typeface="Calibri"/>
                <a:sym typeface="Calibri"/>
              </a:rPr>
              <a:t>The DDI-CDI Working Group started looking at ways to incorporate qualitative use cases at Dagstuhl 2023 – a </a:t>
            </a:r>
            <a:r>
              <a:rPr i="1" lang="no" sz="1900">
                <a:solidFill>
                  <a:schemeClr val="dk1"/>
                </a:solidFill>
                <a:latin typeface="Calibri"/>
                <a:ea typeface="Calibri"/>
                <a:cs typeface="Calibri"/>
                <a:sym typeface="Calibri"/>
              </a:rPr>
              <a:t>qualitative data</a:t>
            </a:r>
            <a:r>
              <a:rPr lang="no" sz="1900">
                <a:solidFill>
                  <a:schemeClr val="dk1"/>
                </a:solidFill>
                <a:latin typeface="Calibri"/>
                <a:ea typeface="Calibri"/>
                <a:cs typeface="Calibri"/>
                <a:sym typeface="Calibri"/>
              </a:rPr>
              <a:t> subgroup was set up</a:t>
            </a:r>
            <a:endParaRPr sz="1900">
              <a:solidFill>
                <a:schemeClr val="dk1"/>
              </a:solidFill>
              <a:highlight>
                <a:srgbClr val="FFFF00"/>
              </a:highlight>
              <a:latin typeface="Calibri"/>
              <a:ea typeface="Calibri"/>
              <a:cs typeface="Calibri"/>
              <a:sym typeface="Calibri"/>
            </a:endParaRPr>
          </a:p>
          <a:p>
            <a:pPr indent="-247650" lvl="0" marL="279400" marR="0" rtl="0" algn="l">
              <a:spcBef>
                <a:spcPts val="900"/>
              </a:spcBef>
              <a:spcAft>
                <a:spcPts val="0"/>
              </a:spcAft>
              <a:buClr>
                <a:srgbClr val="009ED4"/>
              </a:buClr>
              <a:buSzPts val="1900"/>
              <a:buFont typeface="Arial"/>
              <a:buChar char="•"/>
            </a:pPr>
            <a:r>
              <a:rPr lang="no" sz="1900">
                <a:solidFill>
                  <a:schemeClr val="dk1"/>
                </a:solidFill>
                <a:latin typeface="Calibri"/>
                <a:ea typeface="Calibri"/>
                <a:cs typeface="Calibri"/>
                <a:sym typeface="Calibri"/>
              </a:rPr>
              <a:t>Dagstuhl Workshop 2024 </a:t>
            </a:r>
            <a:r>
              <a:rPr i="1" lang="no" sz="1900" u="sng">
                <a:solidFill>
                  <a:schemeClr val="dk1"/>
                </a:solidFill>
                <a:latin typeface="Calibri"/>
                <a:ea typeface="Calibri"/>
                <a:cs typeface="Calibri"/>
                <a:sym typeface="Calibri"/>
                <a:hlinkClick r:id="rId5">
                  <a:extLst>
                    <a:ext uri="{A12FA001-AC4F-418D-AE19-62706E023703}">
                      <ahyp:hlinkClr val="tx"/>
                    </a:ext>
                  </a:extLst>
                </a:hlinkClick>
              </a:rPr>
              <a:t>Describing Non-Quantitative Data</a:t>
            </a:r>
            <a:endParaRPr sz="1900">
              <a:solidFill>
                <a:schemeClr val="dk1"/>
              </a:solidFill>
              <a:latin typeface="Calibri"/>
              <a:ea typeface="Calibri"/>
              <a:cs typeface="Calibri"/>
              <a:sym typeface="Calibri"/>
            </a:endParaRPr>
          </a:p>
          <a:p>
            <a:pPr indent="-247650" lvl="0" marL="279400" marR="0" rtl="0" algn="l">
              <a:spcBef>
                <a:spcPts val="900"/>
              </a:spcBef>
              <a:spcAft>
                <a:spcPts val="0"/>
              </a:spcAft>
              <a:buClr>
                <a:srgbClr val="009ED4"/>
              </a:buClr>
              <a:buSzPts val="1900"/>
              <a:buFont typeface="Arial"/>
              <a:buChar char="•"/>
            </a:pPr>
            <a:r>
              <a:rPr lang="no" sz="1900">
                <a:solidFill>
                  <a:schemeClr val="dk1"/>
                </a:solidFill>
                <a:latin typeface="Calibri"/>
                <a:ea typeface="Calibri"/>
                <a:cs typeface="Calibri"/>
                <a:sym typeface="Calibri"/>
              </a:rPr>
              <a:t>Dagstuhl Workshop 2025 </a:t>
            </a:r>
            <a:r>
              <a:rPr i="1" lang="no" sz="1900" u="sng">
                <a:solidFill>
                  <a:schemeClr val="dk1"/>
                </a:solidFill>
                <a:latin typeface="Calibri"/>
                <a:ea typeface="Calibri"/>
                <a:cs typeface="Calibri"/>
                <a:sym typeface="Calibri"/>
                <a:hlinkClick r:id="rId6">
                  <a:extLst>
                    <a:ext uri="{A12FA001-AC4F-418D-AE19-62706E023703}">
                      <ahyp:hlinkClr val="tx"/>
                    </a:ext>
                  </a:extLst>
                </a:hlinkClick>
              </a:rPr>
              <a:t>Qualitative Data</a:t>
            </a:r>
            <a:endParaRPr i="1" sz="1900" u="sng">
              <a:solidFill>
                <a:schemeClr val="dk1"/>
              </a:solidFill>
              <a:latin typeface="Calibri"/>
              <a:ea typeface="Calibri"/>
              <a:cs typeface="Calibri"/>
              <a:sym typeface="Calibri"/>
            </a:endParaRPr>
          </a:p>
          <a:p>
            <a:pPr indent="-247650" lvl="0" marL="279400" marR="0" rtl="0" algn="l">
              <a:lnSpc>
                <a:spcPct val="100000"/>
              </a:lnSpc>
              <a:spcBef>
                <a:spcPts val="900"/>
              </a:spcBef>
              <a:spcAft>
                <a:spcPts val="0"/>
              </a:spcAft>
              <a:buClr>
                <a:srgbClr val="009ED4"/>
              </a:buClr>
              <a:buSzPts val="1900"/>
              <a:buFont typeface="Arial"/>
              <a:buChar char="•"/>
            </a:pPr>
            <a:r>
              <a:rPr b="0" lang="no" sz="1900" strike="noStrike">
                <a:solidFill>
                  <a:schemeClr val="dk1"/>
                </a:solidFill>
                <a:latin typeface="Calibri"/>
                <a:ea typeface="Calibri"/>
                <a:cs typeface="Calibri"/>
                <a:sym typeface="Calibri"/>
              </a:rPr>
              <a:t>June 2025: </a:t>
            </a:r>
            <a:r>
              <a:rPr lang="no" sz="1900">
                <a:solidFill>
                  <a:schemeClr val="dk1"/>
                </a:solidFill>
                <a:latin typeface="Calibri"/>
                <a:ea typeface="Calibri"/>
                <a:cs typeface="Calibri"/>
                <a:sym typeface="Calibri"/>
              </a:rPr>
              <a:t>The n</a:t>
            </a:r>
            <a:r>
              <a:rPr b="0" lang="no" sz="1900" strike="noStrike">
                <a:solidFill>
                  <a:schemeClr val="dk1"/>
                </a:solidFill>
                <a:latin typeface="Calibri"/>
                <a:ea typeface="Calibri"/>
                <a:cs typeface="Calibri"/>
                <a:sym typeface="Calibri"/>
              </a:rPr>
              <a:t>ew </a:t>
            </a:r>
            <a:r>
              <a:rPr b="1" lang="no" sz="1900" strike="noStrike">
                <a:solidFill>
                  <a:schemeClr val="dk1"/>
                </a:solidFill>
                <a:latin typeface="Calibri"/>
                <a:ea typeface="Calibri"/>
                <a:cs typeface="Calibri"/>
                <a:sym typeface="Calibri"/>
              </a:rPr>
              <a:t>Qualitative </a:t>
            </a:r>
            <a:r>
              <a:rPr b="1" lang="no" sz="1900">
                <a:solidFill>
                  <a:schemeClr val="dk1"/>
                </a:solidFill>
                <a:latin typeface="Calibri"/>
                <a:ea typeface="Calibri"/>
                <a:cs typeface="Calibri"/>
                <a:sym typeface="Calibri"/>
              </a:rPr>
              <a:t>Data Working Group (QDWG)</a:t>
            </a:r>
            <a:r>
              <a:rPr lang="no" sz="1900">
                <a:solidFill>
                  <a:schemeClr val="dk1"/>
                </a:solidFill>
                <a:latin typeface="Calibri"/>
                <a:ea typeface="Calibri"/>
                <a:cs typeface="Calibri"/>
                <a:sym typeface="Calibri"/>
              </a:rPr>
              <a:t> was approved by the Scientific Board</a:t>
            </a:r>
            <a:endParaRPr b="0" sz="1900" strike="noStrike">
              <a:solidFill>
                <a:schemeClr val="dk1"/>
              </a:solidFill>
              <a:latin typeface="Calibri"/>
              <a:ea typeface="Calibri"/>
              <a:cs typeface="Calibri"/>
              <a:sym typeface="Calibri"/>
            </a:endParaRPr>
          </a:p>
        </p:txBody>
      </p:sp>
      <p:pic>
        <p:nvPicPr>
          <p:cNvPr descr="Schloss Dagstuhl - LZI - Logo" id="331" name="Google Shape;331;p52"/>
          <p:cNvPicPr preferRelativeResize="0"/>
          <p:nvPr/>
        </p:nvPicPr>
        <p:blipFill rotWithShape="1">
          <a:blip r:embed="rId7">
            <a:alphaModFix/>
          </a:blip>
          <a:srcRect b="0" l="0" r="0" t="0"/>
          <a:stretch/>
        </p:blipFill>
        <p:spPr>
          <a:xfrm>
            <a:off x="7400410" y="2867207"/>
            <a:ext cx="1062052" cy="7840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53"/>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338" name="Google Shape;338;p53"/>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39" name="Google Shape;339;p53"/>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340" name="Google Shape;340;p53"/>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
        <p:nvSpPr>
          <p:cNvPr id="341" name="Google Shape;341;p53"/>
          <p:cNvSpPr/>
          <p:nvPr/>
        </p:nvSpPr>
        <p:spPr>
          <a:xfrm>
            <a:off x="517650" y="1542450"/>
            <a:ext cx="7874400" cy="3256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800"/>
              <a:buFont typeface="Arial"/>
              <a:buNone/>
            </a:pPr>
            <a:r>
              <a:rPr lang="no" sz="2100">
                <a:solidFill>
                  <a:schemeClr val="dk1"/>
                </a:solidFill>
                <a:latin typeface="Calibri"/>
                <a:ea typeface="Calibri"/>
                <a:cs typeface="Calibri"/>
                <a:sym typeface="Calibri"/>
              </a:rPr>
              <a:t>Linking text and audio data available for a particular case</a:t>
            </a:r>
            <a:endParaRPr sz="1100"/>
          </a:p>
        </p:txBody>
      </p:sp>
      <p:sp>
        <p:nvSpPr>
          <p:cNvPr id="342" name="Google Shape;342;p53"/>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Common use cases</a:t>
            </a:r>
            <a:endParaRPr b="0" sz="2600" strike="noStrike">
              <a:solidFill>
                <a:schemeClr val="dk1"/>
              </a:solidFill>
              <a:latin typeface="Calibri"/>
              <a:ea typeface="Calibri"/>
              <a:cs typeface="Calibri"/>
              <a:sym typeface="Calibri"/>
            </a:endParaRPr>
          </a:p>
        </p:txBody>
      </p:sp>
      <p:graphicFrame>
        <p:nvGraphicFramePr>
          <p:cNvPr id="343" name="Google Shape;343;p53"/>
          <p:cNvGraphicFramePr/>
          <p:nvPr/>
        </p:nvGraphicFramePr>
        <p:xfrm>
          <a:off x="585087" y="2433242"/>
          <a:ext cx="3000000" cy="3000000"/>
        </p:xfrm>
        <a:graphic>
          <a:graphicData uri="http://schemas.openxmlformats.org/drawingml/2006/table">
            <a:tbl>
              <a:tblPr>
                <a:noFill/>
                <a:tableStyleId>{CD59A110-0117-4685-A164-53C22DE6DABF}</a:tableStyleId>
              </a:tblPr>
              <a:tblGrid>
                <a:gridCol w="2270525"/>
                <a:gridCol w="1084575"/>
                <a:gridCol w="3456500"/>
              </a:tblGrid>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interviewi</a:t>
                      </a:r>
                      <a:r>
                        <a:rPr lang="no" sz="1400"/>
                        <a:t>d</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surname</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lang="no" sz="1400"/>
                        <a:t>available_files</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1</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Keble</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a:t>KebleAudioClip.mp3, KebleInterview.txt</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2</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4</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5</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bl>
          </a:graphicData>
        </a:graphic>
      </p:graphicFrame>
      <p:sp>
        <p:nvSpPr>
          <p:cNvPr id="344" name="Google Shape;344;p53"/>
          <p:cNvSpPr/>
          <p:nvPr/>
        </p:nvSpPr>
        <p:spPr>
          <a:xfrm>
            <a:off x="7191046" y="2433251"/>
            <a:ext cx="185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no" sz="1400">
                <a:solidFill>
                  <a:schemeClr val="dk1"/>
                </a:solidFill>
                <a:latin typeface="Quattrocento Sans"/>
                <a:ea typeface="Quattrocento Sans"/>
                <a:cs typeface="Quattrocento Sans"/>
                <a:sym typeface="Quattrocento Sans"/>
              </a:rPr>
              <a:t> </a:t>
            </a:r>
            <a:endParaRPr sz="1100"/>
          </a:p>
        </p:txBody>
      </p:sp>
      <p:sp>
        <p:nvSpPr>
          <p:cNvPr id="345" name="Google Shape;345;p53"/>
          <p:cNvSpPr/>
          <p:nvPr/>
        </p:nvSpPr>
        <p:spPr>
          <a:xfrm>
            <a:off x="3940206" y="2674705"/>
            <a:ext cx="3456600" cy="276900"/>
          </a:xfrm>
          <a:prstGeom prst="rect">
            <a:avLst/>
          </a:prstGeom>
          <a:noFill/>
          <a:ln cap="flat" cmpd="sng" w="28575">
            <a:solidFill>
              <a:srgbClr val="FF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p>
        </p:txBody>
      </p:sp>
      <p:sp>
        <p:nvSpPr>
          <p:cNvPr id="346" name="Google Shape;346;p53"/>
          <p:cNvSpPr txBox="1"/>
          <p:nvPr/>
        </p:nvSpPr>
        <p:spPr>
          <a:xfrm>
            <a:off x="5961788" y="3815738"/>
            <a:ext cx="1864800" cy="472200"/>
          </a:xfrm>
          <a:prstGeom prst="rect">
            <a:avLst/>
          </a:prstGeom>
          <a:solidFill>
            <a:schemeClr val="accent1"/>
          </a:solidFill>
          <a:ln>
            <a:noFill/>
          </a:ln>
          <a:effectLst>
            <a:outerShdw blurRad="112490" algn="ctr" dir="8460000" dist="187642">
              <a:srgbClr val="000000">
                <a:alpha val="27840"/>
              </a:srgbClr>
            </a:outerShdw>
          </a:effectLst>
        </p:spPr>
        <p:txBody>
          <a:bodyPr anchorCtr="0" anchor="t"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rPr b="1" lang="no" sz="1100">
                <a:solidFill>
                  <a:schemeClr val="lt1"/>
                </a:solidFill>
                <a:latin typeface="Quattrocento Sans"/>
                <a:ea typeface="Quattrocento Sans"/>
                <a:cs typeface="Quattrocento Sans"/>
                <a:sym typeface="Quattrocento Sans"/>
              </a:rPr>
              <a:t>What is the audio about? </a:t>
            </a:r>
            <a:endParaRPr b="1" sz="1100">
              <a:solidFill>
                <a:schemeClr val="lt1"/>
              </a:solidFill>
              <a:latin typeface="Quattrocento Sans"/>
              <a:ea typeface="Quattrocento Sans"/>
              <a:cs typeface="Quattrocento Sans"/>
              <a:sym typeface="Quattrocento Sans"/>
            </a:endParaRPr>
          </a:p>
          <a:p>
            <a:pPr indent="0" lvl="0" marL="0" marR="0" rtl="0" algn="l">
              <a:lnSpc>
                <a:spcPct val="100000"/>
              </a:lnSpc>
              <a:spcBef>
                <a:spcPts val="0"/>
              </a:spcBef>
              <a:spcAft>
                <a:spcPts val="0"/>
              </a:spcAft>
              <a:buClr>
                <a:srgbClr val="000000"/>
              </a:buClr>
              <a:buFont typeface="Arial"/>
              <a:buNone/>
            </a:pPr>
            <a:r>
              <a:rPr b="1" lang="no" sz="1100">
                <a:solidFill>
                  <a:schemeClr val="lt1"/>
                </a:solidFill>
                <a:latin typeface="Quattrocento Sans"/>
                <a:ea typeface="Quattrocento Sans"/>
                <a:cs typeface="Quattrocento Sans"/>
                <a:sym typeface="Quattrocento Sans"/>
              </a:rPr>
              <a:t>What was Mr. Keble asked?</a:t>
            </a:r>
            <a:endParaRPr b="1" sz="1100">
              <a:solidFill>
                <a:schemeClr val="lt1"/>
              </a:solidFill>
              <a:latin typeface="Quattrocento Sans"/>
              <a:ea typeface="Quattrocento Sans"/>
              <a:cs typeface="Quattrocento Sans"/>
              <a:sym typeface="Quattrocento Sans"/>
            </a:endParaRPr>
          </a:p>
        </p:txBody>
      </p:sp>
      <p:cxnSp>
        <p:nvCxnSpPr>
          <p:cNvPr id="347" name="Google Shape;347;p53"/>
          <p:cNvCxnSpPr/>
          <p:nvPr/>
        </p:nvCxnSpPr>
        <p:spPr>
          <a:xfrm rot="10800000">
            <a:off x="6522956" y="3081038"/>
            <a:ext cx="696000" cy="734700"/>
          </a:xfrm>
          <a:prstGeom prst="straightConnector1">
            <a:avLst/>
          </a:prstGeom>
          <a:noFill/>
          <a:ln cap="flat" cmpd="sng" w="28575">
            <a:solidFill>
              <a:schemeClr val="accent1"/>
            </a:solidFill>
            <a:prstDash val="solid"/>
            <a:miter lim="800000"/>
            <a:headEnd len="sm" w="sm"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p54"/>
          <p:cNvPicPr preferRelativeResize="0"/>
          <p:nvPr/>
        </p:nvPicPr>
        <p:blipFill>
          <a:blip r:embed="rId3">
            <a:alphaModFix/>
          </a:blip>
          <a:stretch>
            <a:fillRect/>
          </a:stretch>
        </p:blipFill>
        <p:spPr>
          <a:xfrm>
            <a:off x="889494" y="1640546"/>
            <a:ext cx="6608216" cy="3206438"/>
          </a:xfrm>
          <a:prstGeom prst="rect">
            <a:avLst/>
          </a:prstGeom>
          <a:noFill/>
          <a:ln>
            <a:noFill/>
          </a:ln>
        </p:spPr>
      </p:pic>
      <p:sp>
        <p:nvSpPr>
          <p:cNvPr id="354" name="Google Shape;354;p54"/>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355" name="Google Shape;355;p54"/>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56" name="Google Shape;356;p54"/>
          <p:cNvPicPr preferRelativeResize="0"/>
          <p:nvPr/>
        </p:nvPicPr>
        <p:blipFill rotWithShape="1">
          <a:blip r:embed="rId4">
            <a:alphaModFix/>
          </a:blip>
          <a:srcRect b="0" l="0" r="0" t="0"/>
          <a:stretch/>
        </p:blipFill>
        <p:spPr>
          <a:xfrm>
            <a:off x="7283740" y="85791"/>
            <a:ext cx="1295405" cy="696847"/>
          </a:xfrm>
          <a:prstGeom prst="rect">
            <a:avLst/>
          </a:prstGeom>
          <a:noFill/>
          <a:ln>
            <a:noFill/>
          </a:ln>
        </p:spPr>
      </p:pic>
      <p:pic>
        <p:nvPicPr>
          <p:cNvPr id="357" name="Google Shape;357;p54"/>
          <p:cNvPicPr preferRelativeResize="0"/>
          <p:nvPr/>
        </p:nvPicPr>
        <p:blipFill rotWithShape="1">
          <a:blip r:embed="rId5">
            <a:alphaModFix/>
          </a:blip>
          <a:srcRect b="0" l="0" r="0" t="0"/>
          <a:stretch/>
        </p:blipFill>
        <p:spPr>
          <a:xfrm>
            <a:off x="585094" y="82879"/>
            <a:ext cx="1312499" cy="784090"/>
          </a:xfrm>
          <a:prstGeom prst="rect">
            <a:avLst/>
          </a:prstGeom>
          <a:noFill/>
          <a:ln>
            <a:noFill/>
          </a:ln>
        </p:spPr>
      </p:pic>
      <p:sp>
        <p:nvSpPr>
          <p:cNvPr id="358" name="Google Shape;358;p54"/>
          <p:cNvSpPr/>
          <p:nvPr/>
        </p:nvSpPr>
        <p:spPr>
          <a:xfrm>
            <a:off x="517650" y="1548994"/>
            <a:ext cx="6377400" cy="538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lang="no" sz="2100">
                <a:solidFill>
                  <a:schemeClr val="dk1"/>
                </a:solidFill>
                <a:latin typeface="Calibri"/>
                <a:ea typeface="Calibri"/>
                <a:cs typeface="Calibri"/>
                <a:sym typeface="Calibri"/>
              </a:rPr>
              <a:t>Combining images with measurements</a:t>
            </a:r>
            <a:endParaRPr i="1" sz="1800">
              <a:solidFill>
                <a:schemeClr val="dk1"/>
              </a:solidFill>
              <a:latin typeface="Calibri"/>
              <a:ea typeface="Calibri"/>
              <a:cs typeface="Calibri"/>
              <a:sym typeface="Calibri"/>
            </a:endParaRPr>
          </a:p>
        </p:txBody>
      </p:sp>
      <p:sp>
        <p:nvSpPr>
          <p:cNvPr id="359" name="Google Shape;359;p54"/>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Common use cases</a:t>
            </a:r>
            <a:endParaRPr b="0" sz="2600" strike="noStrike">
              <a:solidFill>
                <a:schemeClr val="dk1"/>
              </a:solidFill>
              <a:latin typeface="Calibri"/>
              <a:ea typeface="Calibri"/>
              <a:cs typeface="Calibri"/>
              <a:sym typeface="Calibri"/>
            </a:endParaRPr>
          </a:p>
        </p:txBody>
      </p:sp>
      <p:sp>
        <p:nvSpPr>
          <p:cNvPr id="360" name="Google Shape;360;p54"/>
          <p:cNvSpPr/>
          <p:nvPr/>
        </p:nvSpPr>
        <p:spPr>
          <a:xfrm>
            <a:off x="7191046" y="2433251"/>
            <a:ext cx="185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no" sz="1400">
                <a:solidFill>
                  <a:schemeClr val="dk1"/>
                </a:solidFill>
                <a:latin typeface="Quattrocento Sans"/>
                <a:ea typeface="Quattrocento Sans"/>
                <a:cs typeface="Quattrocento Sans"/>
                <a:sym typeface="Quattrocento Sans"/>
              </a:rPr>
              <a:t> </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5"/>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367" name="Google Shape;367;p55"/>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68" name="Google Shape;368;p55"/>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369" name="Google Shape;369;p55"/>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
        <p:nvSpPr>
          <p:cNvPr id="370" name="Google Shape;370;p55"/>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Common use cases</a:t>
            </a:r>
            <a:endParaRPr b="0" sz="2600" strike="noStrike">
              <a:solidFill>
                <a:schemeClr val="dk1"/>
              </a:solidFill>
              <a:latin typeface="Calibri"/>
              <a:ea typeface="Calibri"/>
              <a:cs typeface="Calibri"/>
              <a:sym typeface="Calibri"/>
            </a:endParaRPr>
          </a:p>
        </p:txBody>
      </p:sp>
      <p:sp>
        <p:nvSpPr>
          <p:cNvPr id="371" name="Google Shape;371;p55"/>
          <p:cNvSpPr/>
          <p:nvPr/>
        </p:nvSpPr>
        <p:spPr>
          <a:xfrm>
            <a:off x="517646" y="1548988"/>
            <a:ext cx="8061600" cy="3256800"/>
          </a:xfrm>
          <a:prstGeom prst="rect">
            <a:avLst/>
          </a:prstGeom>
          <a:noFill/>
          <a:ln>
            <a:noFill/>
          </a:ln>
        </p:spPr>
        <p:txBody>
          <a:bodyPr anchorCtr="0" anchor="t" bIns="0" lIns="0" spcFirstLastPara="1" rIns="0" wrap="square" tIns="0">
            <a:noAutofit/>
          </a:bodyPr>
          <a:lstStyle/>
          <a:p>
            <a:pPr indent="0" lvl="0" marL="25400" marR="0" rtl="0" algn="l">
              <a:lnSpc>
                <a:spcPct val="100000"/>
              </a:lnSpc>
              <a:spcBef>
                <a:spcPts val="900"/>
              </a:spcBef>
              <a:spcAft>
                <a:spcPts val="0"/>
              </a:spcAft>
              <a:buNone/>
            </a:pPr>
            <a:r>
              <a:rPr lang="no" sz="2100">
                <a:solidFill>
                  <a:schemeClr val="dk1"/>
                </a:solidFill>
                <a:latin typeface="Calibri"/>
                <a:ea typeface="Calibri"/>
                <a:cs typeface="Calibri"/>
                <a:sym typeface="Calibri"/>
              </a:rPr>
              <a:t>Providing microdata provenance</a:t>
            </a:r>
            <a:endParaRPr sz="1100"/>
          </a:p>
        </p:txBody>
      </p:sp>
      <p:graphicFrame>
        <p:nvGraphicFramePr>
          <p:cNvPr id="372" name="Google Shape;372;p55"/>
          <p:cNvGraphicFramePr/>
          <p:nvPr/>
        </p:nvGraphicFramePr>
        <p:xfrm>
          <a:off x="564856" y="2518496"/>
          <a:ext cx="3000000" cy="3000000"/>
        </p:xfrm>
        <a:graphic>
          <a:graphicData uri="http://schemas.openxmlformats.org/drawingml/2006/table">
            <a:tbl>
              <a:tblPr>
                <a:noFill/>
                <a:tableStyleId>{CD59A110-0117-4685-A164-53C22DE6DABF}</a:tableStyleId>
              </a:tblPr>
              <a:tblGrid>
                <a:gridCol w="1506950"/>
                <a:gridCol w="1506950"/>
                <a:gridCol w="1506950"/>
              </a:tblGrid>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interviewid</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surname</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livesibs</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CFE2F3"/>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1</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Keble</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4</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2</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4</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r h="139325">
                <a:tc>
                  <a:txBody>
                    <a:bodyPr/>
                    <a:lstStyle/>
                    <a:p>
                      <a:pPr indent="0" lvl="0" marL="0" marR="0" rtl="0" algn="l">
                        <a:spcBef>
                          <a:spcPts val="0"/>
                        </a:spcBef>
                        <a:spcAft>
                          <a:spcPts val="0"/>
                        </a:spcAft>
                        <a:buNone/>
                      </a:pPr>
                      <a:r>
                        <a:rPr b="0" i="0" lang="no" sz="1400" u="none" cap="none" strike="noStrike">
                          <a:solidFill>
                            <a:srgbClr val="000000"/>
                          </a:solidFill>
                          <a:latin typeface="Arial"/>
                          <a:ea typeface="Arial"/>
                          <a:cs typeface="Arial"/>
                          <a:sym typeface="Arial"/>
                        </a:rPr>
                        <a:t>5</a:t>
                      </a:r>
                      <a:endParaRPr sz="1400" u="none" cap="none" strike="noStrike"/>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c>
                  <a:txBody>
                    <a:bodyPr/>
                    <a:lstStyle/>
                    <a:p>
                      <a:pPr indent="0" lvl="0" marL="0" marR="0" rtl="0" algn="l">
                        <a:spcBef>
                          <a:spcPts val="0"/>
                        </a:spcBef>
                        <a:spcAft>
                          <a:spcPts val="0"/>
                        </a:spcAft>
                        <a:buNone/>
                      </a:pPr>
                      <a:r>
                        <a:rPr lang="no" sz="1400" u="none" cap="none" strike="noStrike"/>
                        <a:t> </a:t>
                      </a:r>
                      <a:endParaRPr sz="1100"/>
                    </a:p>
                  </a:txBody>
                  <a:tcPr marT="17875" marB="17875" marR="35725" marL="35725">
                    <a:lnL cap="flat" cmpd="sng" w="7150">
                      <a:solidFill>
                        <a:srgbClr val="000000"/>
                      </a:solidFill>
                      <a:prstDash val="solid"/>
                      <a:round/>
                      <a:headEnd len="sm" w="sm" type="none"/>
                      <a:tailEnd len="sm" w="sm" type="none"/>
                    </a:lnL>
                    <a:lnR cap="flat" cmpd="sng" w="7150">
                      <a:solidFill>
                        <a:srgbClr val="000000"/>
                      </a:solidFill>
                      <a:prstDash val="solid"/>
                      <a:round/>
                      <a:headEnd len="sm" w="sm" type="none"/>
                      <a:tailEnd len="sm" w="sm" type="none"/>
                    </a:lnR>
                    <a:lnT cap="flat" cmpd="sng" w="7150">
                      <a:solidFill>
                        <a:srgbClr val="000000"/>
                      </a:solidFill>
                      <a:prstDash val="solid"/>
                      <a:round/>
                      <a:headEnd len="sm" w="sm" type="none"/>
                      <a:tailEnd len="sm" w="sm" type="none"/>
                    </a:lnT>
                    <a:lnB cap="flat" cmpd="sng" w="7150">
                      <a:solidFill>
                        <a:srgbClr val="000000"/>
                      </a:solidFill>
                      <a:prstDash val="solid"/>
                      <a:round/>
                      <a:headEnd len="sm" w="sm" type="none"/>
                      <a:tailEnd len="sm" w="sm" type="none"/>
                    </a:lnB>
                    <a:solidFill>
                      <a:srgbClr val="FFFFFF"/>
                    </a:solidFill>
                  </a:tcPr>
                </a:tc>
              </a:tr>
            </a:tbl>
          </a:graphicData>
        </a:graphic>
      </p:graphicFrame>
      <p:sp>
        <p:nvSpPr>
          <p:cNvPr id="373" name="Google Shape;373;p55"/>
          <p:cNvSpPr/>
          <p:nvPr/>
        </p:nvSpPr>
        <p:spPr>
          <a:xfrm>
            <a:off x="7191046" y="2433251"/>
            <a:ext cx="185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no" sz="1400">
                <a:solidFill>
                  <a:schemeClr val="dk1"/>
                </a:solidFill>
                <a:latin typeface="Quattrocento Sans"/>
                <a:ea typeface="Quattrocento Sans"/>
                <a:cs typeface="Quattrocento Sans"/>
                <a:sym typeface="Quattrocento Sans"/>
              </a:rPr>
              <a:t> </a:t>
            </a:r>
            <a:endParaRPr sz="1100"/>
          </a:p>
        </p:txBody>
      </p:sp>
      <p:sp>
        <p:nvSpPr>
          <p:cNvPr id="374" name="Google Shape;374;p55"/>
          <p:cNvSpPr/>
          <p:nvPr/>
        </p:nvSpPr>
        <p:spPr>
          <a:xfrm>
            <a:off x="5540658" y="2571750"/>
            <a:ext cx="3282900" cy="1846500"/>
          </a:xfrm>
          <a:prstGeom prst="rect">
            <a:avLst/>
          </a:prstGeom>
          <a:solidFill>
            <a:schemeClr val="accent1"/>
          </a:solidFill>
          <a:ln>
            <a:noFill/>
          </a:ln>
          <a:effectLst>
            <a:outerShdw blurRad="112490" algn="ctr" dir="8460000" dist="187642">
              <a:srgbClr val="000000">
                <a:alpha val="2784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rPr b="1" i="1" lang="no" sz="1100">
                <a:solidFill>
                  <a:schemeClr val="lt1"/>
                </a:solidFill>
              </a:rPr>
              <a:t>The v</a:t>
            </a:r>
            <a:r>
              <a:rPr b="1" i="1" lang="no" sz="1100">
                <a:solidFill>
                  <a:schemeClr val="lt1"/>
                </a:solidFill>
                <a:latin typeface="Arial"/>
                <a:ea typeface="Arial"/>
                <a:cs typeface="Arial"/>
                <a:sym typeface="Arial"/>
              </a:rPr>
              <a:t>alue “4” </a:t>
            </a:r>
            <a:r>
              <a:rPr b="1" i="1" lang="no" sz="1100">
                <a:solidFill>
                  <a:schemeClr val="lt1"/>
                </a:solidFill>
              </a:rPr>
              <a:t>is a </a:t>
            </a:r>
            <a:r>
              <a:rPr b="1" i="1" lang="no" sz="1100">
                <a:solidFill>
                  <a:schemeClr val="lt1"/>
                </a:solidFill>
                <a:latin typeface="Arial"/>
                <a:ea typeface="Arial"/>
                <a:cs typeface="Arial"/>
                <a:sym typeface="Arial"/>
              </a:rPr>
              <a:t>code for “large family”:</a:t>
            </a:r>
            <a:endParaRPr sz="1100"/>
          </a:p>
          <a:p>
            <a:pPr indent="0" lvl="0" marL="0" marR="0" rtl="0" algn="l">
              <a:spcBef>
                <a:spcPts val="0"/>
              </a:spcBef>
              <a:spcAft>
                <a:spcPts val="0"/>
              </a:spcAft>
              <a:buNone/>
            </a:pPr>
            <a:r>
              <a:t/>
            </a:r>
            <a:endParaRPr sz="1100">
              <a:solidFill>
                <a:schemeClr val="lt1"/>
              </a:solidFill>
              <a:latin typeface="Quattrocento Sans"/>
              <a:ea typeface="Quattrocento Sans"/>
              <a:cs typeface="Quattrocento Sans"/>
              <a:sym typeface="Quattrocento Sans"/>
            </a:endParaRPr>
          </a:p>
          <a:p>
            <a:pPr indent="-69850" lvl="0" marL="0" marR="0" rtl="0" algn="l">
              <a:spcBef>
                <a:spcPts val="0"/>
              </a:spcBef>
              <a:spcAft>
                <a:spcPts val="0"/>
              </a:spcAft>
              <a:buClr>
                <a:schemeClr val="lt1"/>
              </a:buClr>
              <a:buSzPts val="1100"/>
              <a:buFont typeface="Arial"/>
              <a:buChar char="•"/>
            </a:pPr>
            <a:r>
              <a:rPr b="1" i="1" lang="no" sz="1100">
                <a:solidFill>
                  <a:schemeClr val="lt1"/>
                </a:solidFill>
                <a:latin typeface="Arial"/>
                <a:ea typeface="Arial"/>
                <a:cs typeface="Arial"/>
                <a:sym typeface="Arial"/>
              </a:rPr>
              <a:t>Full text: </a:t>
            </a:r>
            <a:r>
              <a:rPr i="1" lang="no" sz="1100">
                <a:solidFill>
                  <a:schemeClr val="lt1"/>
                </a:solidFill>
                <a:latin typeface="Arial"/>
                <a:ea typeface="Arial"/>
                <a:cs typeface="Arial"/>
                <a:sym typeface="Arial"/>
              </a:rPr>
              <a:t>https://discover.ukdataservice.ac.uk//QualiBank/Document/?id=q-25d5254a-efd5-4765-b3a0-19162e141203</a:t>
            </a:r>
            <a:endParaRPr b="1" i="1" sz="1100">
              <a:solidFill>
                <a:schemeClr val="lt1"/>
              </a:solidFill>
              <a:latin typeface="Arial"/>
              <a:ea typeface="Arial"/>
              <a:cs typeface="Arial"/>
              <a:sym typeface="Arial"/>
            </a:endParaRPr>
          </a:p>
          <a:p>
            <a:pPr indent="0" lvl="0" marL="0" marR="0" rtl="0" algn="l">
              <a:spcBef>
                <a:spcPts val="0"/>
              </a:spcBef>
              <a:spcAft>
                <a:spcPts val="0"/>
              </a:spcAft>
              <a:buNone/>
            </a:pPr>
            <a:r>
              <a:t/>
            </a:r>
            <a:endParaRPr sz="1100">
              <a:solidFill>
                <a:schemeClr val="lt1"/>
              </a:solidFill>
              <a:latin typeface="Quattrocento Sans"/>
              <a:ea typeface="Quattrocento Sans"/>
              <a:cs typeface="Quattrocento Sans"/>
              <a:sym typeface="Quattrocento Sans"/>
            </a:endParaRPr>
          </a:p>
          <a:p>
            <a:pPr indent="-69850" lvl="0" marL="0" marR="0" rtl="0" algn="l">
              <a:spcBef>
                <a:spcPts val="0"/>
              </a:spcBef>
              <a:spcAft>
                <a:spcPts val="0"/>
              </a:spcAft>
              <a:buClr>
                <a:schemeClr val="lt1"/>
              </a:buClr>
              <a:buSzPts val="1100"/>
              <a:buFont typeface="Arial"/>
              <a:buChar char="•"/>
            </a:pPr>
            <a:r>
              <a:rPr b="1" i="1" lang="no" sz="1100">
                <a:solidFill>
                  <a:schemeClr val="lt1"/>
                </a:solidFill>
                <a:latin typeface="Arial"/>
                <a:ea typeface="Arial"/>
                <a:cs typeface="Arial"/>
                <a:sym typeface="Arial"/>
              </a:rPr>
              <a:t>Segment: </a:t>
            </a:r>
            <a:endParaRPr sz="1100"/>
          </a:p>
          <a:p>
            <a:pPr indent="0" lvl="0" marL="0" marR="0" rtl="0" algn="l">
              <a:spcBef>
                <a:spcPts val="0"/>
              </a:spcBef>
              <a:spcAft>
                <a:spcPts val="0"/>
              </a:spcAft>
              <a:buNone/>
            </a:pPr>
            <a:r>
              <a:rPr i="1" lang="no" sz="1100">
                <a:solidFill>
                  <a:schemeClr val="lt1"/>
                </a:solidFill>
                <a:latin typeface="Arial"/>
                <a:ea typeface="Arial"/>
                <a:cs typeface="Arial"/>
                <a:sym typeface="Arial"/>
              </a:rPr>
              <a:t>I: So you were approximately 7 boys, is that right, and 4 girls?</a:t>
            </a:r>
            <a:endParaRPr sz="1100">
              <a:solidFill>
                <a:schemeClr val="lt1"/>
              </a:solidFill>
              <a:latin typeface="Quattrocento Sans"/>
              <a:ea typeface="Quattrocento Sans"/>
              <a:cs typeface="Quattrocento Sans"/>
              <a:sym typeface="Quattrocento Sans"/>
            </a:endParaRPr>
          </a:p>
          <a:p>
            <a:pPr indent="0" lvl="0" marL="0" marR="0" rtl="0" algn="l">
              <a:spcBef>
                <a:spcPts val="0"/>
              </a:spcBef>
              <a:spcAft>
                <a:spcPts val="0"/>
              </a:spcAft>
              <a:buNone/>
            </a:pPr>
            <a:r>
              <a:t/>
            </a:r>
            <a:endParaRPr sz="1100">
              <a:solidFill>
                <a:schemeClr val="lt1"/>
              </a:solidFill>
              <a:latin typeface="Quattrocento Sans"/>
              <a:ea typeface="Quattrocento Sans"/>
              <a:cs typeface="Quattrocento Sans"/>
              <a:sym typeface="Quattrocento Sans"/>
            </a:endParaRPr>
          </a:p>
        </p:txBody>
      </p:sp>
      <p:sp>
        <p:nvSpPr>
          <p:cNvPr id="375" name="Google Shape;375;p55"/>
          <p:cNvSpPr/>
          <p:nvPr/>
        </p:nvSpPr>
        <p:spPr>
          <a:xfrm>
            <a:off x="3528633" y="2497167"/>
            <a:ext cx="1557000" cy="276900"/>
          </a:xfrm>
          <a:prstGeom prst="rect">
            <a:avLst/>
          </a:prstGeom>
          <a:noFill/>
          <a:ln cap="flat" cmpd="sng" w="28575">
            <a:solidFill>
              <a:srgbClr val="FF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p>
        </p:txBody>
      </p:sp>
      <p:cxnSp>
        <p:nvCxnSpPr>
          <p:cNvPr id="376" name="Google Shape;376;p55"/>
          <p:cNvCxnSpPr/>
          <p:nvPr/>
        </p:nvCxnSpPr>
        <p:spPr>
          <a:xfrm>
            <a:off x="3749777" y="2928186"/>
            <a:ext cx="1626000" cy="422400"/>
          </a:xfrm>
          <a:prstGeom prst="straightConnector1">
            <a:avLst/>
          </a:prstGeom>
          <a:noFill/>
          <a:ln cap="flat" cmpd="sng" w="28575">
            <a:solidFill>
              <a:schemeClr val="accent1"/>
            </a:solidFill>
            <a:prstDash val="solid"/>
            <a:miter lim="800000"/>
            <a:headEnd len="sm" w="sm" type="none"/>
            <a:tailEnd len="med" w="med" type="triangl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56"/>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383" name="Google Shape;383;p56"/>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384" name="Google Shape;384;p56"/>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385" name="Google Shape;385;p56"/>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
        <p:nvSpPr>
          <p:cNvPr id="386" name="Google Shape;386;p56"/>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Common use cases</a:t>
            </a:r>
            <a:endParaRPr b="0" sz="2600" strike="noStrike">
              <a:solidFill>
                <a:schemeClr val="dk1"/>
              </a:solidFill>
              <a:latin typeface="Calibri"/>
              <a:ea typeface="Calibri"/>
              <a:cs typeface="Calibri"/>
              <a:sym typeface="Calibri"/>
            </a:endParaRPr>
          </a:p>
        </p:txBody>
      </p:sp>
      <p:sp>
        <p:nvSpPr>
          <p:cNvPr id="387" name="Google Shape;387;p56"/>
          <p:cNvSpPr/>
          <p:nvPr/>
        </p:nvSpPr>
        <p:spPr>
          <a:xfrm>
            <a:off x="517646" y="1548988"/>
            <a:ext cx="8061600" cy="3256800"/>
          </a:xfrm>
          <a:prstGeom prst="rect">
            <a:avLst/>
          </a:prstGeom>
          <a:noFill/>
          <a:ln>
            <a:noFill/>
          </a:ln>
        </p:spPr>
        <p:txBody>
          <a:bodyPr anchorCtr="0" anchor="t" bIns="0" lIns="0" spcFirstLastPara="1" rIns="0" wrap="square" tIns="0">
            <a:noAutofit/>
          </a:bodyPr>
          <a:lstStyle/>
          <a:p>
            <a:pPr indent="0" lvl="0" marL="25400" marR="0" rtl="0" algn="l">
              <a:lnSpc>
                <a:spcPct val="100000"/>
              </a:lnSpc>
              <a:spcBef>
                <a:spcPts val="900"/>
              </a:spcBef>
              <a:spcAft>
                <a:spcPts val="0"/>
              </a:spcAft>
              <a:buNone/>
            </a:pPr>
            <a:r>
              <a:rPr lang="no" sz="2100">
                <a:solidFill>
                  <a:schemeClr val="dk1"/>
                </a:solidFill>
                <a:latin typeface="Calibri"/>
                <a:ea typeface="Calibri"/>
                <a:cs typeface="Calibri"/>
                <a:sym typeface="Calibri"/>
              </a:rPr>
              <a:t>Contextualizing files (incl. qualitative) in data centers/archives</a:t>
            </a:r>
            <a:endParaRPr sz="1100"/>
          </a:p>
        </p:txBody>
      </p:sp>
      <p:sp>
        <p:nvSpPr>
          <p:cNvPr id="388" name="Google Shape;388;p56"/>
          <p:cNvSpPr/>
          <p:nvPr/>
        </p:nvSpPr>
        <p:spPr>
          <a:xfrm>
            <a:off x="7191046" y="2433251"/>
            <a:ext cx="1854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no" sz="1400">
                <a:solidFill>
                  <a:schemeClr val="dk1"/>
                </a:solidFill>
                <a:latin typeface="Quattrocento Sans"/>
                <a:ea typeface="Quattrocento Sans"/>
                <a:cs typeface="Quattrocento Sans"/>
                <a:sym typeface="Quattrocento Sans"/>
              </a:rPr>
              <a:t> </a:t>
            </a:r>
            <a:endParaRPr sz="1100"/>
          </a:p>
        </p:txBody>
      </p:sp>
      <p:sp>
        <p:nvSpPr>
          <p:cNvPr id="389" name="Google Shape;389;p56"/>
          <p:cNvSpPr/>
          <p:nvPr/>
        </p:nvSpPr>
        <p:spPr>
          <a:xfrm>
            <a:off x="4920956" y="2081100"/>
            <a:ext cx="2211900" cy="472200"/>
          </a:xfrm>
          <a:prstGeom prst="rect">
            <a:avLst/>
          </a:prstGeom>
          <a:solidFill>
            <a:schemeClr val="accent1"/>
          </a:solidFill>
          <a:ln>
            <a:noFill/>
          </a:ln>
          <a:effectLst>
            <a:outerShdw blurRad="112490" algn="ctr" dir="8460000" dist="187642">
              <a:srgbClr val="000000">
                <a:alpha val="27840"/>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rPr b="1" lang="no" sz="1100">
                <a:solidFill>
                  <a:schemeClr val="lt1"/>
                </a:solidFill>
                <a:latin typeface="Quattrocento Sans"/>
                <a:ea typeface="Quattrocento Sans"/>
                <a:cs typeface="Quattrocento Sans"/>
                <a:sym typeface="Quattrocento Sans"/>
              </a:rPr>
              <a:t>Contextual information and metadata about collections of files</a:t>
            </a:r>
            <a:endParaRPr b="1" sz="1100">
              <a:solidFill>
                <a:schemeClr val="lt1"/>
              </a:solidFill>
              <a:latin typeface="Quattrocento Sans"/>
              <a:ea typeface="Quattrocento Sans"/>
              <a:cs typeface="Quattrocento Sans"/>
              <a:sym typeface="Quattrocento Sans"/>
            </a:endParaRPr>
          </a:p>
          <a:p>
            <a:pPr indent="0" lvl="0" marL="0" marR="0" rtl="0" algn="l">
              <a:spcBef>
                <a:spcPts val="0"/>
              </a:spcBef>
              <a:spcAft>
                <a:spcPts val="0"/>
              </a:spcAft>
              <a:buNone/>
            </a:pPr>
            <a:r>
              <a:t/>
            </a:r>
            <a:endParaRPr sz="1100">
              <a:solidFill>
                <a:schemeClr val="lt1"/>
              </a:solidFill>
              <a:latin typeface="Quattrocento Sans"/>
              <a:ea typeface="Quattrocento Sans"/>
              <a:cs typeface="Quattrocento Sans"/>
              <a:sym typeface="Quattrocento Sans"/>
            </a:endParaRPr>
          </a:p>
        </p:txBody>
      </p:sp>
      <p:cxnSp>
        <p:nvCxnSpPr>
          <p:cNvPr id="390" name="Google Shape;390;p56"/>
          <p:cNvCxnSpPr/>
          <p:nvPr/>
        </p:nvCxnSpPr>
        <p:spPr>
          <a:xfrm flipH="1" rot="10800000">
            <a:off x="4080131" y="2225738"/>
            <a:ext cx="717000" cy="34800"/>
          </a:xfrm>
          <a:prstGeom prst="straightConnector1">
            <a:avLst/>
          </a:prstGeom>
          <a:noFill/>
          <a:ln cap="flat" cmpd="sng" w="28575">
            <a:solidFill>
              <a:schemeClr val="accent1"/>
            </a:solidFill>
            <a:prstDash val="solid"/>
            <a:miter lim="800000"/>
            <a:headEnd len="sm" w="sm" type="none"/>
            <a:tailEnd len="med" w="med" type="triangle"/>
          </a:ln>
        </p:spPr>
      </p:cxnSp>
      <p:pic>
        <p:nvPicPr>
          <p:cNvPr id="391" name="Google Shape;391;p56"/>
          <p:cNvPicPr preferRelativeResize="0"/>
          <p:nvPr/>
        </p:nvPicPr>
        <p:blipFill>
          <a:blip r:embed="rId5">
            <a:alphaModFix/>
          </a:blip>
          <a:stretch>
            <a:fillRect/>
          </a:stretch>
        </p:blipFill>
        <p:spPr>
          <a:xfrm>
            <a:off x="489769" y="1959019"/>
            <a:ext cx="3521868" cy="1902038"/>
          </a:xfrm>
          <a:prstGeom prst="rect">
            <a:avLst/>
          </a:prstGeom>
          <a:noFill/>
          <a:ln>
            <a:noFill/>
          </a:ln>
        </p:spPr>
      </p:pic>
      <p:pic>
        <p:nvPicPr>
          <p:cNvPr id="392" name="Google Shape;392;p56"/>
          <p:cNvPicPr preferRelativeResize="0"/>
          <p:nvPr/>
        </p:nvPicPr>
        <p:blipFill>
          <a:blip r:embed="rId6">
            <a:alphaModFix/>
          </a:blip>
          <a:stretch>
            <a:fillRect/>
          </a:stretch>
        </p:blipFill>
        <p:spPr>
          <a:xfrm>
            <a:off x="1673288" y="3109183"/>
            <a:ext cx="6093074" cy="1375744"/>
          </a:xfrm>
          <a:prstGeom prst="rect">
            <a:avLst/>
          </a:prstGeom>
          <a:noFill/>
          <a:ln>
            <a:noFill/>
          </a:ln>
        </p:spPr>
      </p:pic>
      <p:cxnSp>
        <p:nvCxnSpPr>
          <p:cNvPr id="393" name="Google Shape;393;p56"/>
          <p:cNvCxnSpPr/>
          <p:nvPr/>
        </p:nvCxnSpPr>
        <p:spPr>
          <a:xfrm rot="10800000">
            <a:off x="5877169" y="2629575"/>
            <a:ext cx="107100" cy="573600"/>
          </a:xfrm>
          <a:prstGeom prst="straightConnector1">
            <a:avLst/>
          </a:prstGeom>
          <a:noFill/>
          <a:ln cap="flat" cmpd="sng" w="28575">
            <a:solidFill>
              <a:schemeClr val="accent1"/>
            </a:solidFill>
            <a:prstDash val="solid"/>
            <a:miter lim="800000"/>
            <a:headEnd len="sm" w="sm" type="none"/>
            <a:tailEnd len="med" w="med" type="triangl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pic>
        <p:nvPicPr>
          <p:cNvPr id="399" name="Google Shape;399;p57"/>
          <p:cNvPicPr preferRelativeResize="0"/>
          <p:nvPr/>
        </p:nvPicPr>
        <p:blipFill>
          <a:blip r:embed="rId3">
            <a:alphaModFix/>
          </a:blip>
          <a:stretch>
            <a:fillRect/>
          </a:stretch>
        </p:blipFill>
        <p:spPr>
          <a:xfrm>
            <a:off x="3035837" y="203612"/>
            <a:ext cx="819915" cy="1036013"/>
          </a:xfrm>
          <a:prstGeom prst="rect">
            <a:avLst/>
          </a:prstGeom>
          <a:noFill/>
          <a:ln>
            <a:noFill/>
          </a:ln>
        </p:spPr>
      </p:pic>
      <p:sp>
        <p:nvSpPr>
          <p:cNvPr id="400" name="Google Shape;400;p57"/>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401" name="Google Shape;401;p57"/>
          <p:cNvSpPr/>
          <p:nvPr/>
        </p:nvSpPr>
        <p:spPr>
          <a:xfrm>
            <a:off x="540000" y="1551419"/>
            <a:ext cx="8099700" cy="3084300"/>
          </a:xfrm>
          <a:prstGeom prst="rect">
            <a:avLst/>
          </a:prstGeom>
          <a:noFill/>
          <a:ln>
            <a:noFill/>
          </a:ln>
        </p:spPr>
        <p:txBody>
          <a:bodyPr anchorCtr="0" anchor="t" bIns="0" lIns="0" spcFirstLastPara="1" rIns="0" wrap="square" tIns="0">
            <a:noAutofit/>
          </a:bodyPr>
          <a:lstStyle/>
          <a:p>
            <a:pPr indent="-127000" lvl="0" marL="279400" marR="0" rtl="0" algn="l">
              <a:lnSpc>
                <a:spcPct val="100000"/>
              </a:lnSpc>
              <a:spcBef>
                <a:spcPts val="0"/>
              </a:spcBef>
              <a:spcAft>
                <a:spcPts val="0"/>
              </a:spcAft>
              <a:buClr>
                <a:srgbClr val="009ED4"/>
              </a:buClr>
              <a:buSzPts val="1900"/>
              <a:buFont typeface="Arial"/>
              <a:buNone/>
            </a:pPr>
            <a:r>
              <a:t/>
            </a:r>
            <a:endParaRPr sz="1900">
              <a:solidFill>
                <a:schemeClr val="dk1"/>
              </a:solidFill>
              <a:latin typeface="Calibri"/>
              <a:ea typeface="Calibri"/>
              <a:cs typeface="Calibri"/>
              <a:sym typeface="Calibri"/>
            </a:endParaRPr>
          </a:p>
          <a:p>
            <a:pPr indent="-139700" lvl="0" marL="292100" marR="0" rtl="0" algn="l">
              <a:lnSpc>
                <a:spcPct val="100000"/>
              </a:lnSpc>
              <a:spcBef>
                <a:spcPts val="900"/>
              </a:spcBef>
              <a:spcAft>
                <a:spcPts val="0"/>
              </a:spcAft>
              <a:buClr>
                <a:srgbClr val="009ED4"/>
              </a:buClr>
              <a:buSzPts val="1900"/>
              <a:buFont typeface="Noto Sans Symbols"/>
              <a:buNone/>
            </a:pPr>
            <a:r>
              <a:t/>
            </a:r>
            <a:endParaRPr b="0" sz="1900" strike="noStrike">
              <a:solidFill>
                <a:schemeClr val="dk1"/>
              </a:solidFill>
              <a:latin typeface="Calibri"/>
              <a:ea typeface="Calibri"/>
              <a:cs typeface="Calibri"/>
              <a:sym typeface="Calibri"/>
            </a:endParaRPr>
          </a:p>
        </p:txBody>
      </p:sp>
      <p:pic>
        <p:nvPicPr>
          <p:cNvPr id="402" name="Google Shape;402;p57"/>
          <p:cNvPicPr preferRelativeResize="0"/>
          <p:nvPr/>
        </p:nvPicPr>
        <p:blipFill rotWithShape="1">
          <a:blip r:embed="rId4">
            <a:alphaModFix/>
          </a:blip>
          <a:srcRect b="0" l="0" r="0" t="0"/>
          <a:stretch/>
        </p:blipFill>
        <p:spPr>
          <a:xfrm>
            <a:off x="7283740" y="85791"/>
            <a:ext cx="1295405" cy="696847"/>
          </a:xfrm>
          <a:prstGeom prst="rect">
            <a:avLst/>
          </a:prstGeom>
          <a:noFill/>
          <a:ln>
            <a:noFill/>
          </a:ln>
        </p:spPr>
      </p:pic>
      <p:sp>
        <p:nvSpPr>
          <p:cNvPr id="403" name="Google Shape;403;p57"/>
          <p:cNvSpPr/>
          <p:nvPr/>
        </p:nvSpPr>
        <p:spPr>
          <a:xfrm>
            <a:off x="540000" y="1067232"/>
            <a:ext cx="80997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Purpose and objectives</a:t>
            </a:r>
            <a:endParaRPr sz="2600">
              <a:solidFill>
                <a:schemeClr val="dk1"/>
              </a:solidFill>
              <a:latin typeface="Calibri"/>
              <a:ea typeface="Calibri"/>
              <a:cs typeface="Calibri"/>
              <a:sym typeface="Calibri"/>
            </a:endParaRPr>
          </a:p>
          <a:p>
            <a:pPr indent="0" lvl="0" marL="0" marR="0" rtl="0" algn="l">
              <a:lnSpc>
                <a:spcPct val="90000"/>
              </a:lnSpc>
              <a:spcBef>
                <a:spcPts val="0"/>
              </a:spcBef>
              <a:spcAft>
                <a:spcPts val="0"/>
              </a:spcAft>
              <a:buNone/>
            </a:pPr>
            <a:r>
              <a:t/>
            </a:r>
            <a:endParaRPr b="0" sz="2600" strike="noStrike">
              <a:solidFill>
                <a:schemeClr val="dk1"/>
              </a:solidFill>
              <a:latin typeface="Calibri"/>
              <a:ea typeface="Calibri"/>
              <a:cs typeface="Calibri"/>
              <a:sym typeface="Calibri"/>
            </a:endParaRPr>
          </a:p>
        </p:txBody>
      </p:sp>
      <p:sp>
        <p:nvSpPr>
          <p:cNvPr id="404" name="Google Shape;404;p57"/>
          <p:cNvSpPr/>
          <p:nvPr/>
        </p:nvSpPr>
        <p:spPr>
          <a:xfrm>
            <a:off x="517650" y="1548994"/>
            <a:ext cx="8241900" cy="3256800"/>
          </a:xfrm>
          <a:prstGeom prst="rect">
            <a:avLst/>
          </a:prstGeom>
          <a:noFill/>
          <a:ln>
            <a:noFill/>
          </a:ln>
        </p:spPr>
        <p:txBody>
          <a:bodyPr anchorCtr="0" anchor="t" bIns="0" lIns="0" spcFirstLastPara="1" rIns="0" wrap="square" tIns="0">
            <a:noAutofit/>
          </a:bodyPr>
          <a:lstStyle/>
          <a:p>
            <a:pPr indent="0" lvl="0" marL="25400" marR="0" rtl="0" algn="l">
              <a:lnSpc>
                <a:spcPct val="90000"/>
              </a:lnSpc>
              <a:spcBef>
                <a:spcPts val="0"/>
              </a:spcBef>
              <a:spcAft>
                <a:spcPts val="0"/>
              </a:spcAft>
              <a:buNone/>
            </a:pPr>
            <a:r>
              <a:rPr lang="no" sz="1900">
                <a:solidFill>
                  <a:schemeClr val="dk1"/>
                </a:solidFill>
                <a:latin typeface="Calibri"/>
                <a:ea typeface="Calibri"/>
                <a:cs typeface="Calibri"/>
                <a:sym typeface="Calibri"/>
              </a:rPr>
              <a:t>Support and guide the development and use of DDI products to manage and describe </a:t>
            </a:r>
            <a:r>
              <a:rPr b="1" lang="no" sz="1900">
                <a:solidFill>
                  <a:schemeClr val="dk1"/>
                </a:solidFill>
                <a:latin typeface="Calibri"/>
                <a:ea typeface="Calibri"/>
                <a:cs typeface="Calibri"/>
                <a:sym typeface="Calibri"/>
              </a:rPr>
              <a:t>qualitative and mixed data</a:t>
            </a:r>
            <a:endParaRPr sz="1100"/>
          </a:p>
          <a:p>
            <a:pPr indent="-247650" lvl="1" marL="622300" marR="0" rtl="0" algn="l">
              <a:lnSpc>
                <a:spcPct val="90000"/>
              </a:lnSpc>
              <a:spcBef>
                <a:spcPts val="900"/>
              </a:spcBef>
              <a:spcAft>
                <a:spcPts val="0"/>
              </a:spcAft>
              <a:buClr>
                <a:srgbClr val="009ED4"/>
              </a:buClr>
              <a:buSzPts val="1900"/>
              <a:buFont typeface="Arial"/>
              <a:buChar char="•"/>
            </a:pPr>
            <a:r>
              <a:rPr b="0" i="0" lang="no" sz="1900" u="none" cap="none" strike="noStrike">
                <a:solidFill>
                  <a:schemeClr val="dk1"/>
                </a:solidFill>
                <a:latin typeface="Calibri"/>
                <a:ea typeface="Calibri"/>
                <a:cs typeface="Calibri"/>
                <a:sym typeface="Calibri"/>
              </a:rPr>
              <a:t>Formulating recommendations on extending DDI products and</a:t>
            </a:r>
            <a:r>
              <a:rPr lang="no" sz="1900">
                <a:solidFill>
                  <a:schemeClr val="dk1"/>
                </a:solidFill>
                <a:latin typeface="Calibri"/>
                <a:ea typeface="Calibri"/>
                <a:cs typeface="Calibri"/>
                <a:sym typeface="Calibri"/>
              </a:rPr>
              <a:t> </a:t>
            </a:r>
            <a:r>
              <a:rPr b="0" i="0" lang="no" sz="1900" u="none" cap="none" strike="noStrike">
                <a:solidFill>
                  <a:schemeClr val="dk1"/>
                </a:solidFill>
                <a:latin typeface="Calibri"/>
                <a:ea typeface="Calibri"/>
                <a:cs typeface="Calibri"/>
                <a:sym typeface="Calibri"/>
              </a:rPr>
              <a:t>standards</a:t>
            </a:r>
            <a:endParaRPr sz="1100"/>
          </a:p>
          <a:p>
            <a:pPr indent="-247650" lvl="2" marL="965200" marR="0" rtl="0" algn="l">
              <a:lnSpc>
                <a:spcPct val="90000"/>
              </a:lnSpc>
              <a:spcBef>
                <a:spcPts val="900"/>
              </a:spcBef>
              <a:spcAft>
                <a:spcPts val="0"/>
              </a:spcAft>
              <a:buClr>
                <a:srgbClr val="009ED4"/>
              </a:buClr>
              <a:buSzPts val="1900"/>
              <a:buFont typeface="Arial"/>
              <a:buChar char="•"/>
            </a:pPr>
            <a:r>
              <a:rPr b="0" i="0" lang="no" sz="1900" u="none" cap="none" strike="noStrike">
                <a:solidFill>
                  <a:schemeClr val="dk1"/>
                </a:solidFill>
                <a:latin typeface="Calibri"/>
                <a:ea typeface="Calibri"/>
                <a:cs typeface="Calibri"/>
                <a:sym typeface="Calibri"/>
              </a:rPr>
              <a:t>Based on sound uses cases and collaboration </a:t>
            </a:r>
            <a:endParaRPr sz="1100"/>
          </a:p>
          <a:p>
            <a:pPr indent="-247650" lvl="1" marL="622300" marR="0" rtl="0" algn="l">
              <a:lnSpc>
                <a:spcPct val="90000"/>
              </a:lnSpc>
              <a:spcBef>
                <a:spcPts val="900"/>
              </a:spcBef>
              <a:spcAft>
                <a:spcPts val="0"/>
              </a:spcAft>
              <a:buClr>
                <a:srgbClr val="009ED4"/>
              </a:buClr>
              <a:buSzPts val="1900"/>
              <a:buFont typeface="Arial"/>
              <a:buChar char="•"/>
            </a:pPr>
            <a:r>
              <a:rPr b="0" i="0" lang="no" sz="1900" u="none" cap="none" strike="noStrike">
                <a:solidFill>
                  <a:schemeClr val="dk1"/>
                </a:solidFill>
                <a:latin typeface="Calibri"/>
                <a:ea typeface="Calibri"/>
                <a:cs typeface="Calibri"/>
                <a:sym typeface="Calibri"/>
              </a:rPr>
              <a:t>Promoting these products and getting feedback from organizations, communities, and individuals</a:t>
            </a:r>
            <a:endParaRPr sz="1100"/>
          </a:p>
          <a:p>
            <a:pPr indent="-247650" lvl="2" marL="965200" marR="0" rtl="0" algn="l">
              <a:lnSpc>
                <a:spcPct val="90000"/>
              </a:lnSpc>
              <a:spcBef>
                <a:spcPts val="900"/>
              </a:spcBef>
              <a:spcAft>
                <a:spcPts val="0"/>
              </a:spcAft>
              <a:buClr>
                <a:srgbClr val="009ED4"/>
              </a:buClr>
              <a:buSzPts val="1900"/>
              <a:buFont typeface="Arial"/>
              <a:buChar char="•"/>
            </a:pPr>
            <a:r>
              <a:rPr b="0" i="0" lang="no" sz="1900" u="none" cap="none" strike="noStrike">
                <a:solidFill>
                  <a:schemeClr val="dk1"/>
                </a:solidFill>
                <a:latin typeface="Calibri"/>
                <a:ea typeface="Calibri"/>
                <a:cs typeface="Calibri"/>
                <a:sym typeface="Calibri"/>
              </a:rPr>
              <a:t>Developing guidelines and best practices</a:t>
            </a:r>
            <a:endParaRPr sz="1100"/>
          </a:p>
          <a:p>
            <a:pPr indent="-247650" lvl="1" marL="622300" marR="0" rtl="0" algn="l">
              <a:lnSpc>
                <a:spcPct val="90000"/>
              </a:lnSpc>
              <a:spcBef>
                <a:spcPts val="900"/>
              </a:spcBef>
              <a:spcAft>
                <a:spcPts val="0"/>
              </a:spcAft>
              <a:buClr>
                <a:srgbClr val="009ED4"/>
              </a:buClr>
              <a:buSzPts val="1900"/>
              <a:buFont typeface="Arial"/>
              <a:buChar char="•"/>
            </a:pPr>
            <a:r>
              <a:rPr b="0" i="0" lang="no" sz="1900" u="none" cap="none" strike="noStrike">
                <a:solidFill>
                  <a:schemeClr val="dk1"/>
                </a:solidFill>
                <a:latin typeface="Calibri"/>
                <a:ea typeface="Calibri"/>
                <a:cs typeface="Calibri"/>
                <a:sym typeface="Calibri"/>
              </a:rPr>
              <a:t>Assessing AI developments as users or </a:t>
            </a:r>
            <a:r>
              <a:rPr lang="no" sz="1900">
                <a:solidFill>
                  <a:schemeClr val="dk1"/>
                </a:solidFill>
                <a:latin typeface="Calibri"/>
                <a:ea typeface="Calibri"/>
                <a:cs typeface="Calibri"/>
                <a:sym typeface="Calibri"/>
              </a:rPr>
              <a:t>assistants in relation to </a:t>
            </a:r>
            <a:r>
              <a:rPr b="0" i="0" lang="no" sz="1900" u="none" cap="none" strike="noStrike">
                <a:solidFill>
                  <a:schemeClr val="dk1"/>
                </a:solidFill>
                <a:latin typeface="Calibri"/>
                <a:ea typeface="Calibri"/>
                <a:cs typeface="Calibri"/>
                <a:sym typeface="Calibri"/>
              </a:rPr>
              <a:t>qualitative data</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8"/>
          <p:cNvSpPr txBox="1"/>
          <p:nvPr>
            <p:ph type="title"/>
          </p:nvPr>
        </p:nvSpPr>
        <p:spPr>
          <a:xfrm rot="-364960">
            <a:off x="759126" y="2193746"/>
            <a:ext cx="1710027" cy="456164"/>
          </a:xfrm>
          <a:prstGeom prst="rect">
            <a:avLst/>
          </a:prstGeom>
        </p:spPr>
        <p:txBody>
          <a:bodyPr anchorCtr="0" anchor="t" bIns="0" lIns="0" spcFirstLastPara="1" rIns="0" wrap="square" tIns="0">
            <a:normAutofit/>
          </a:bodyPr>
          <a:lstStyle/>
          <a:p>
            <a:pPr indent="0" lvl="0" marL="0" rtl="0" algn="l">
              <a:spcBef>
                <a:spcPts val="0"/>
              </a:spcBef>
              <a:spcAft>
                <a:spcPts val="0"/>
              </a:spcAft>
              <a:buClr>
                <a:schemeClr val="dk1"/>
              </a:buClr>
              <a:buFont typeface="Arial"/>
              <a:buNone/>
            </a:pPr>
            <a:r>
              <a:rPr b="1" lang="no" sz="2600">
                <a:latin typeface="Calibri"/>
                <a:ea typeface="Calibri"/>
                <a:cs typeface="Calibri"/>
                <a:sym typeface="Calibri"/>
              </a:rPr>
              <a:t>Deliverables</a:t>
            </a:r>
            <a:endParaRPr/>
          </a:p>
        </p:txBody>
      </p:sp>
      <p:sp>
        <p:nvSpPr>
          <p:cNvPr id="411" name="Google Shape;411;p58"/>
          <p:cNvSpPr txBox="1"/>
          <p:nvPr>
            <p:ph idx="1" type="body"/>
          </p:nvPr>
        </p:nvSpPr>
        <p:spPr>
          <a:xfrm>
            <a:off x="2970000" y="1539284"/>
            <a:ext cx="5670000" cy="3278100"/>
          </a:xfrm>
          <a:prstGeom prst="rect">
            <a:avLst/>
          </a:prstGeom>
        </p:spPr>
        <p:txBody>
          <a:bodyPr anchorCtr="0" anchor="t" bIns="0" lIns="0" spcFirstLastPara="1" rIns="0" wrap="square" tIns="0">
            <a:normAutofit lnSpcReduction="20000"/>
          </a:bodyPr>
          <a:lstStyle/>
          <a:p>
            <a:pPr indent="-387350" lvl="0" marL="419100" rtl="0" algn="l">
              <a:spcBef>
                <a:spcPts val="0"/>
              </a:spcBef>
              <a:spcAft>
                <a:spcPts val="0"/>
              </a:spcAft>
              <a:buClr>
                <a:schemeClr val="accent1"/>
              </a:buClr>
              <a:buSzPts val="2100"/>
              <a:buFont typeface="Georgia"/>
              <a:buAutoNum type="arabicPeriod"/>
            </a:pPr>
            <a:r>
              <a:rPr lang="no" sz="2100">
                <a:latin typeface="Calibri"/>
                <a:ea typeface="Calibri"/>
                <a:cs typeface="Calibri"/>
                <a:sym typeface="Calibri"/>
              </a:rPr>
              <a:t>Reporting on challenges and recommendations for improving DDI products.</a:t>
            </a:r>
            <a:endParaRPr sz="1100">
              <a:latin typeface="Arial"/>
              <a:ea typeface="Arial"/>
              <a:cs typeface="Arial"/>
              <a:sym typeface="Arial"/>
            </a:endParaRPr>
          </a:p>
          <a:p>
            <a:pPr indent="-387350" lvl="0" marL="419100" rtl="0" algn="l">
              <a:spcBef>
                <a:spcPts val="900"/>
              </a:spcBef>
              <a:spcAft>
                <a:spcPts val="0"/>
              </a:spcAft>
              <a:buClr>
                <a:schemeClr val="accent1"/>
              </a:buClr>
              <a:buSzPts val="2100"/>
              <a:buFont typeface="Georgia"/>
              <a:buAutoNum type="arabicPeriod"/>
            </a:pPr>
            <a:r>
              <a:rPr lang="no" sz="2100">
                <a:latin typeface="Calibri"/>
                <a:ea typeface="Calibri"/>
                <a:cs typeface="Calibri"/>
                <a:sym typeface="Calibri"/>
              </a:rPr>
              <a:t>Best practice guidelines for using and adopting DDI products and standards.</a:t>
            </a:r>
            <a:endParaRPr sz="1100">
              <a:latin typeface="Arial"/>
              <a:ea typeface="Arial"/>
              <a:cs typeface="Arial"/>
              <a:sym typeface="Arial"/>
            </a:endParaRPr>
          </a:p>
          <a:p>
            <a:pPr indent="-387350" lvl="0" marL="419100" rtl="0" algn="l">
              <a:spcBef>
                <a:spcPts val="900"/>
              </a:spcBef>
              <a:spcAft>
                <a:spcPts val="0"/>
              </a:spcAft>
              <a:buClr>
                <a:schemeClr val="accent1"/>
              </a:buClr>
              <a:buSzPts val="2100"/>
              <a:buFont typeface="Georgia"/>
              <a:buAutoNum type="arabicPeriod"/>
            </a:pPr>
            <a:r>
              <a:rPr lang="no" sz="2100">
                <a:latin typeface="Calibri"/>
                <a:ea typeface="Calibri"/>
                <a:cs typeface="Calibri"/>
                <a:sym typeface="Calibri"/>
              </a:rPr>
              <a:t>Contributions to the development of DDI products, as appropriate, in collaboration with the corresponding working groups.</a:t>
            </a:r>
            <a:endParaRPr sz="1100">
              <a:latin typeface="Arial"/>
              <a:ea typeface="Arial"/>
              <a:cs typeface="Arial"/>
              <a:sym typeface="Arial"/>
            </a:endParaRPr>
          </a:p>
          <a:p>
            <a:pPr indent="-387350" lvl="0" marL="419100" rtl="0" algn="l">
              <a:spcBef>
                <a:spcPts val="900"/>
              </a:spcBef>
              <a:spcAft>
                <a:spcPts val="0"/>
              </a:spcAft>
              <a:buClr>
                <a:schemeClr val="accent1"/>
              </a:buClr>
              <a:buSzPts val="2100"/>
              <a:buFont typeface="Georgia"/>
              <a:buAutoNum type="arabicPeriod"/>
            </a:pPr>
            <a:r>
              <a:rPr lang="no" sz="2100">
                <a:latin typeface="Calibri"/>
                <a:ea typeface="Calibri"/>
                <a:cs typeface="Calibri"/>
                <a:sym typeface="Calibri"/>
              </a:rPr>
              <a:t>Outreach activities to promote the use of DDI products and expand membership.</a:t>
            </a:r>
            <a:endParaRPr sz="1100">
              <a:latin typeface="Arial"/>
              <a:ea typeface="Arial"/>
              <a:cs typeface="Arial"/>
              <a:sym typeface="Arial"/>
            </a:endParaRPr>
          </a:p>
          <a:p>
            <a:pPr indent="0" lvl="0" marL="0" marR="0" rtl="0" algn="l">
              <a:lnSpc>
                <a:spcPct val="100000"/>
              </a:lnSpc>
              <a:spcBef>
                <a:spcPts val="900"/>
              </a:spcBef>
              <a:spcAft>
                <a:spcPts val="0"/>
              </a:spcAft>
              <a:buNone/>
            </a:pPr>
            <a:r>
              <a:t/>
            </a:r>
            <a:endParaRPr sz="2600">
              <a:latin typeface="Calibri"/>
              <a:ea typeface="Calibri"/>
              <a:cs typeface="Calibri"/>
              <a:sym typeface="Calibri"/>
            </a:endParaRPr>
          </a:p>
        </p:txBody>
      </p:sp>
      <p:sp>
        <p:nvSpPr>
          <p:cNvPr id="412" name="Google Shape;412;p58"/>
          <p:cNvSpPr txBox="1"/>
          <p:nvPr>
            <p:ph idx="12" type="sldNum"/>
          </p:nvPr>
        </p:nvSpPr>
        <p:spPr>
          <a:xfrm>
            <a:off x="8617106" y="4817269"/>
            <a:ext cx="413100" cy="205200"/>
          </a:xfrm>
          <a:prstGeom prst="rect">
            <a:avLst/>
          </a:prstGeom>
        </p:spPr>
        <p:txBody>
          <a:bodyPr anchorCtr="1"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no"/>
              <a:t>‹#›</a:t>
            </a:fld>
            <a:endParaRPr/>
          </a:p>
        </p:txBody>
      </p:sp>
      <p:sp>
        <p:nvSpPr>
          <p:cNvPr id="413" name="Google Shape;413;p58"/>
          <p:cNvSpPr txBox="1"/>
          <p:nvPr>
            <p:ph idx="2" type="body"/>
          </p:nvPr>
        </p:nvSpPr>
        <p:spPr>
          <a:xfrm rot="-355955">
            <a:off x="607457" y="1752903"/>
            <a:ext cx="2095624" cy="1999742"/>
          </a:xfrm>
          <a:prstGeom prst="rect">
            <a:avLst/>
          </a:prstGeom>
        </p:spPr>
        <p:txBody>
          <a:bodyPr anchorCtr="0" anchor="ctr" bIns="675000" lIns="675000" spcFirstLastPara="1" rIns="675000" wrap="square" tIns="675000">
            <a:normAutofit/>
          </a:bodyPr>
          <a:lstStyle/>
          <a:p>
            <a:pPr indent="0" lvl="0" marL="0" rtl="0" algn="l">
              <a:spcBef>
                <a:spcPts val="0"/>
              </a:spcBef>
              <a:spcAft>
                <a:spcPts val="900"/>
              </a:spcAft>
              <a:buNone/>
            </a:pPr>
            <a:r>
              <a:rPr lang="no"/>
              <a:t>  </a:t>
            </a:r>
            <a:endParaRPr/>
          </a:p>
        </p:txBody>
      </p:sp>
      <p:pic>
        <p:nvPicPr>
          <p:cNvPr id="414" name="Google Shape;414;p58"/>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415" name="Google Shape;415;p58"/>
          <p:cNvPicPr preferRelativeResize="0"/>
          <p:nvPr/>
        </p:nvPicPr>
        <p:blipFill rotWithShape="1">
          <a:blip r:embed="rId4">
            <a:alphaModFix/>
          </a:blip>
          <a:srcRect b="0" l="0" r="0" t="0"/>
          <a:stretch/>
        </p:blipFill>
        <p:spPr>
          <a:xfrm rot="-416989">
            <a:off x="947389" y="2604344"/>
            <a:ext cx="1496882" cy="89423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1"/>
          <p:cNvSpPr txBox="1"/>
          <p:nvPr>
            <p:ph type="title"/>
          </p:nvPr>
        </p:nvSpPr>
        <p:spPr>
          <a:xfrm>
            <a:off x="99800" y="14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 The Scientific Board for dummies </a:t>
            </a:r>
            <a:endParaRPr sz="4100"/>
          </a:p>
        </p:txBody>
      </p:sp>
      <p:sp>
        <p:nvSpPr>
          <p:cNvPr id="216" name="Google Shape;216;p41"/>
          <p:cNvSpPr txBox="1"/>
          <p:nvPr>
            <p:ph idx="1" type="body"/>
          </p:nvPr>
        </p:nvSpPr>
        <p:spPr>
          <a:xfrm>
            <a:off x="311700" y="1152475"/>
            <a:ext cx="8763600" cy="3783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a:t> </a:t>
            </a:r>
            <a:endParaRPr/>
          </a:p>
        </p:txBody>
      </p:sp>
      <p:sp>
        <p:nvSpPr>
          <p:cNvPr id="217" name="Google Shape;217;p41"/>
          <p:cNvSpPr/>
          <p:nvPr/>
        </p:nvSpPr>
        <p:spPr>
          <a:xfrm rot="1303632">
            <a:off x="7609885" y="64787"/>
            <a:ext cx="1247205" cy="1377675"/>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Darren Bell</a:t>
            </a:r>
            <a:endParaRPr sz="1100"/>
          </a:p>
        </p:txBody>
      </p:sp>
      <p:pic>
        <p:nvPicPr>
          <p:cNvPr id="218" name="Google Shape;218;p41"/>
          <p:cNvPicPr preferRelativeResize="0"/>
          <p:nvPr/>
        </p:nvPicPr>
        <p:blipFill>
          <a:blip r:embed="rId3">
            <a:alphaModFix/>
          </a:blip>
          <a:stretch>
            <a:fillRect/>
          </a:stretch>
        </p:blipFill>
        <p:spPr>
          <a:xfrm>
            <a:off x="365425" y="744275"/>
            <a:ext cx="6860524" cy="4321300"/>
          </a:xfrm>
          <a:prstGeom prst="rect">
            <a:avLst/>
          </a:prstGeom>
          <a:noFill/>
          <a:ln>
            <a:noFill/>
          </a:ln>
        </p:spPr>
      </p:pic>
      <p:pic>
        <p:nvPicPr>
          <p:cNvPr id="219" name="Google Shape;219;p41"/>
          <p:cNvPicPr preferRelativeResize="0"/>
          <p:nvPr/>
        </p:nvPicPr>
        <p:blipFill>
          <a:blip r:embed="rId4">
            <a:alphaModFix/>
          </a:blip>
          <a:stretch>
            <a:fillRect/>
          </a:stretch>
        </p:blipFill>
        <p:spPr>
          <a:xfrm>
            <a:off x="4761800" y="236000"/>
            <a:ext cx="1383750" cy="3935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9"/>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rtl="0" algn="r">
              <a:spcBef>
                <a:spcPts val="0"/>
              </a:spcBef>
              <a:spcAft>
                <a:spcPts val="0"/>
              </a:spcAft>
              <a:buNone/>
            </a:pPr>
            <a:fld id="{00000000-1234-1234-1234-123412341234}" type="slidenum">
              <a:rPr lang="no" sz="900">
                <a:solidFill>
                  <a:schemeClr val="dk1"/>
                </a:solidFill>
                <a:latin typeface="Quattrocento Sans"/>
                <a:ea typeface="Quattrocento Sans"/>
                <a:cs typeface="Quattrocento Sans"/>
                <a:sym typeface="Quattrocento Sans"/>
              </a:rPr>
              <a:t>‹#›</a:t>
            </a:fld>
            <a:endParaRPr/>
          </a:p>
        </p:txBody>
      </p:sp>
      <p:sp>
        <p:nvSpPr>
          <p:cNvPr id="422" name="Google Shape;422;p59"/>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423" name="Google Shape;423;p59"/>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424" name="Google Shape;424;p59"/>
          <p:cNvPicPr preferRelativeResize="0"/>
          <p:nvPr/>
        </p:nvPicPr>
        <p:blipFill rotWithShape="1">
          <a:blip r:embed="rId4">
            <a:alphaModFix/>
          </a:blip>
          <a:srcRect b="0" l="0" r="0" t="0"/>
          <a:stretch/>
        </p:blipFill>
        <p:spPr>
          <a:xfrm>
            <a:off x="585094" y="82879"/>
            <a:ext cx="1312499" cy="784090"/>
          </a:xfrm>
          <a:prstGeom prst="rect">
            <a:avLst/>
          </a:prstGeom>
          <a:noFill/>
          <a:ln>
            <a:noFill/>
          </a:ln>
        </p:spPr>
      </p:pic>
      <p:sp>
        <p:nvSpPr>
          <p:cNvPr id="425" name="Google Shape;425;p59"/>
          <p:cNvSpPr/>
          <p:nvPr/>
        </p:nvSpPr>
        <p:spPr>
          <a:xfrm>
            <a:off x="522225" y="1049700"/>
            <a:ext cx="40116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Current member institutions</a:t>
            </a:r>
            <a:endParaRPr b="0" sz="2600" strike="noStrike">
              <a:solidFill>
                <a:schemeClr val="dk1"/>
              </a:solidFill>
              <a:latin typeface="Calibri"/>
              <a:ea typeface="Calibri"/>
              <a:cs typeface="Calibri"/>
              <a:sym typeface="Calibri"/>
            </a:endParaRPr>
          </a:p>
        </p:txBody>
      </p:sp>
      <p:pic>
        <p:nvPicPr>
          <p:cNvPr id="426" name="Google Shape;426;p59"/>
          <p:cNvPicPr preferRelativeResize="0"/>
          <p:nvPr/>
        </p:nvPicPr>
        <p:blipFill rotWithShape="1">
          <a:blip r:embed="rId3">
            <a:alphaModFix/>
          </a:blip>
          <a:srcRect b="0" l="0" r="0" t="0"/>
          <a:stretch/>
        </p:blipFill>
        <p:spPr>
          <a:xfrm>
            <a:off x="1217630" y="1514185"/>
            <a:ext cx="1617826" cy="870289"/>
          </a:xfrm>
          <a:prstGeom prst="rect">
            <a:avLst/>
          </a:prstGeom>
          <a:noFill/>
          <a:ln>
            <a:noFill/>
          </a:ln>
        </p:spPr>
      </p:pic>
      <p:pic>
        <p:nvPicPr>
          <p:cNvPr id="427" name="Google Shape;427;p59"/>
          <p:cNvPicPr preferRelativeResize="0"/>
          <p:nvPr/>
        </p:nvPicPr>
        <p:blipFill>
          <a:blip r:embed="rId5">
            <a:alphaModFix/>
          </a:blip>
          <a:stretch>
            <a:fillRect/>
          </a:stretch>
        </p:blipFill>
        <p:spPr>
          <a:xfrm>
            <a:off x="1156638" y="2582620"/>
            <a:ext cx="1617826" cy="472050"/>
          </a:xfrm>
          <a:prstGeom prst="rect">
            <a:avLst/>
          </a:prstGeom>
          <a:noFill/>
          <a:ln>
            <a:noFill/>
          </a:ln>
        </p:spPr>
      </p:pic>
      <p:pic>
        <p:nvPicPr>
          <p:cNvPr id="428" name="Google Shape;428;p59"/>
          <p:cNvPicPr preferRelativeResize="0"/>
          <p:nvPr/>
        </p:nvPicPr>
        <p:blipFill>
          <a:blip r:embed="rId6">
            <a:alphaModFix/>
          </a:blip>
          <a:stretch>
            <a:fillRect/>
          </a:stretch>
        </p:blipFill>
        <p:spPr>
          <a:xfrm>
            <a:off x="2835457" y="1369140"/>
            <a:ext cx="1503225" cy="1503225"/>
          </a:xfrm>
          <a:prstGeom prst="rect">
            <a:avLst/>
          </a:prstGeom>
          <a:noFill/>
          <a:ln>
            <a:noFill/>
          </a:ln>
        </p:spPr>
      </p:pic>
      <p:pic>
        <p:nvPicPr>
          <p:cNvPr id="429" name="Google Shape;429;p59"/>
          <p:cNvPicPr preferRelativeResize="0"/>
          <p:nvPr/>
        </p:nvPicPr>
        <p:blipFill>
          <a:blip r:embed="rId7">
            <a:alphaModFix/>
          </a:blip>
          <a:stretch>
            <a:fillRect/>
          </a:stretch>
        </p:blipFill>
        <p:spPr>
          <a:xfrm>
            <a:off x="3256207" y="2324877"/>
            <a:ext cx="2234025" cy="1172832"/>
          </a:xfrm>
          <a:prstGeom prst="rect">
            <a:avLst/>
          </a:prstGeom>
          <a:noFill/>
          <a:ln>
            <a:noFill/>
          </a:ln>
        </p:spPr>
      </p:pic>
      <p:pic>
        <p:nvPicPr>
          <p:cNvPr id="430" name="Google Shape;430;p59"/>
          <p:cNvPicPr preferRelativeResize="0"/>
          <p:nvPr/>
        </p:nvPicPr>
        <p:blipFill>
          <a:blip r:embed="rId8">
            <a:alphaModFix/>
          </a:blip>
          <a:stretch>
            <a:fillRect/>
          </a:stretch>
        </p:blipFill>
        <p:spPr>
          <a:xfrm>
            <a:off x="4154735" y="1534337"/>
            <a:ext cx="1759247" cy="1172831"/>
          </a:xfrm>
          <a:prstGeom prst="rect">
            <a:avLst/>
          </a:prstGeom>
          <a:noFill/>
          <a:ln>
            <a:noFill/>
          </a:ln>
        </p:spPr>
      </p:pic>
      <p:pic>
        <p:nvPicPr>
          <p:cNvPr id="431" name="Google Shape;431;p59"/>
          <p:cNvPicPr preferRelativeResize="0"/>
          <p:nvPr/>
        </p:nvPicPr>
        <p:blipFill>
          <a:blip r:embed="rId9">
            <a:alphaModFix/>
          </a:blip>
          <a:stretch>
            <a:fillRect/>
          </a:stretch>
        </p:blipFill>
        <p:spPr>
          <a:xfrm>
            <a:off x="3256207" y="3350471"/>
            <a:ext cx="1128488" cy="696844"/>
          </a:xfrm>
          <a:prstGeom prst="rect">
            <a:avLst/>
          </a:prstGeom>
          <a:noFill/>
          <a:ln>
            <a:noFill/>
          </a:ln>
        </p:spPr>
      </p:pic>
      <p:pic>
        <p:nvPicPr>
          <p:cNvPr id="432" name="Google Shape;432;p59"/>
          <p:cNvPicPr preferRelativeResize="0"/>
          <p:nvPr/>
        </p:nvPicPr>
        <p:blipFill>
          <a:blip r:embed="rId10">
            <a:alphaModFix/>
          </a:blip>
          <a:stretch>
            <a:fillRect/>
          </a:stretch>
        </p:blipFill>
        <p:spPr>
          <a:xfrm>
            <a:off x="4533718" y="3350468"/>
            <a:ext cx="1312500" cy="332853"/>
          </a:xfrm>
          <a:prstGeom prst="rect">
            <a:avLst/>
          </a:prstGeom>
          <a:noFill/>
          <a:ln>
            <a:noFill/>
          </a:ln>
        </p:spPr>
      </p:pic>
      <p:pic>
        <p:nvPicPr>
          <p:cNvPr id="433" name="Google Shape;433;p59"/>
          <p:cNvPicPr preferRelativeResize="0"/>
          <p:nvPr/>
        </p:nvPicPr>
        <p:blipFill>
          <a:blip r:embed="rId11">
            <a:alphaModFix/>
          </a:blip>
          <a:stretch>
            <a:fillRect/>
          </a:stretch>
        </p:blipFill>
        <p:spPr>
          <a:xfrm>
            <a:off x="461970" y="3129290"/>
            <a:ext cx="2038575" cy="764462"/>
          </a:xfrm>
          <a:prstGeom prst="rect">
            <a:avLst/>
          </a:prstGeom>
          <a:noFill/>
          <a:ln>
            <a:noFill/>
          </a:ln>
        </p:spPr>
      </p:pic>
      <p:pic>
        <p:nvPicPr>
          <p:cNvPr id="434" name="Google Shape;434;p59"/>
          <p:cNvPicPr preferRelativeResize="0"/>
          <p:nvPr/>
        </p:nvPicPr>
        <p:blipFill>
          <a:blip r:embed="rId12">
            <a:alphaModFix/>
          </a:blip>
          <a:stretch>
            <a:fillRect/>
          </a:stretch>
        </p:blipFill>
        <p:spPr>
          <a:xfrm>
            <a:off x="1217632" y="3762371"/>
            <a:ext cx="2038575" cy="640931"/>
          </a:xfrm>
          <a:prstGeom prst="rect">
            <a:avLst/>
          </a:prstGeom>
          <a:noFill/>
          <a:ln>
            <a:noFill/>
          </a:ln>
        </p:spPr>
      </p:pic>
      <p:pic>
        <p:nvPicPr>
          <p:cNvPr id="435" name="Google Shape;435;p59"/>
          <p:cNvPicPr preferRelativeResize="0"/>
          <p:nvPr/>
        </p:nvPicPr>
        <p:blipFill>
          <a:blip r:embed="rId13">
            <a:alphaModFix/>
          </a:blip>
          <a:stretch>
            <a:fillRect/>
          </a:stretch>
        </p:blipFill>
        <p:spPr>
          <a:xfrm>
            <a:off x="6014501" y="2046362"/>
            <a:ext cx="1503225" cy="660815"/>
          </a:xfrm>
          <a:prstGeom prst="rect">
            <a:avLst/>
          </a:prstGeom>
          <a:noFill/>
          <a:ln>
            <a:noFill/>
          </a:ln>
        </p:spPr>
      </p:pic>
      <p:pic>
        <p:nvPicPr>
          <p:cNvPr id="436" name="Google Shape;436;p59"/>
          <p:cNvPicPr preferRelativeResize="0"/>
          <p:nvPr/>
        </p:nvPicPr>
        <p:blipFill>
          <a:blip r:embed="rId14">
            <a:alphaModFix/>
          </a:blip>
          <a:stretch>
            <a:fillRect/>
          </a:stretch>
        </p:blipFill>
        <p:spPr>
          <a:xfrm>
            <a:off x="6410096" y="3497715"/>
            <a:ext cx="1686054" cy="948413"/>
          </a:xfrm>
          <a:prstGeom prst="rect">
            <a:avLst/>
          </a:prstGeom>
          <a:noFill/>
          <a:ln>
            <a:noFill/>
          </a:ln>
        </p:spPr>
      </p:pic>
      <p:pic>
        <p:nvPicPr>
          <p:cNvPr id="437" name="Google Shape;437;p59"/>
          <p:cNvPicPr preferRelativeResize="0"/>
          <p:nvPr/>
        </p:nvPicPr>
        <p:blipFill>
          <a:blip r:embed="rId15">
            <a:alphaModFix/>
          </a:blip>
          <a:stretch>
            <a:fillRect/>
          </a:stretch>
        </p:blipFill>
        <p:spPr>
          <a:xfrm>
            <a:off x="5995245" y="2707178"/>
            <a:ext cx="870281" cy="870281"/>
          </a:xfrm>
          <a:prstGeom prst="rect">
            <a:avLst/>
          </a:prstGeom>
          <a:noFill/>
          <a:ln>
            <a:noFill/>
          </a:ln>
        </p:spPr>
      </p:pic>
      <p:pic>
        <p:nvPicPr>
          <p:cNvPr id="438" name="Google Shape;438;p59"/>
          <p:cNvPicPr preferRelativeResize="0"/>
          <p:nvPr/>
        </p:nvPicPr>
        <p:blipFill>
          <a:blip r:embed="rId16">
            <a:alphaModFix/>
          </a:blip>
          <a:stretch>
            <a:fillRect/>
          </a:stretch>
        </p:blipFill>
        <p:spPr>
          <a:xfrm>
            <a:off x="5282905" y="3996578"/>
            <a:ext cx="870282" cy="580468"/>
          </a:xfrm>
          <a:prstGeom prst="rect">
            <a:avLst/>
          </a:prstGeom>
          <a:noFill/>
          <a:ln>
            <a:noFill/>
          </a:ln>
        </p:spPr>
      </p:pic>
      <p:sp>
        <p:nvSpPr>
          <p:cNvPr id="439" name="Google Shape;439;p59"/>
          <p:cNvSpPr txBox="1"/>
          <p:nvPr/>
        </p:nvSpPr>
        <p:spPr>
          <a:xfrm>
            <a:off x="1125780" y="4745492"/>
            <a:ext cx="6495000" cy="277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i="1" lang="no" sz="900"/>
              <a:t>See further unaffiliated members and members’ names under </a:t>
            </a:r>
            <a:r>
              <a:rPr i="1" lang="no" sz="900" u="sng">
                <a:solidFill>
                  <a:schemeClr val="dk1"/>
                </a:solidFill>
                <a:hlinkClick r:id="rId17">
                  <a:extLst>
                    <a:ext uri="{A12FA001-AC4F-418D-AE19-62706E023703}">
                      <ahyp:hlinkClr val="tx"/>
                    </a:ext>
                  </a:extLst>
                </a:hlinkClick>
              </a:rPr>
              <a:t>https://ddi-alliance.atlassian.net/wiki/x/AgDg2g#Members</a:t>
            </a:r>
            <a:r>
              <a:rPr i="1" lang="no" sz="900"/>
              <a:t> </a:t>
            </a:r>
            <a:endParaRPr i="1" sz="900"/>
          </a:p>
        </p:txBody>
      </p:sp>
      <p:pic>
        <p:nvPicPr>
          <p:cNvPr id="440" name="Google Shape;440;p59"/>
          <p:cNvPicPr preferRelativeResize="0"/>
          <p:nvPr/>
        </p:nvPicPr>
        <p:blipFill>
          <a:blip r:embed="rId18">
            <a:alphaModFix/>
          </a:blip>
          <a:stretch>
            <a:fillRect/>
          </a:stretch>
        </p:blipFill>
        <p:spPr>
          <a:xfrm>
            <a:off x="7265840" y="839738"/>
            <a:ext cx="484002" cy="481280"/>
          </a:xfrm>
          <a:prstGeom prst="rect">
            <a:avLst/>
          </a:prstGeom>
          <a:noFill/>
          <a:ln>
            <a:noFill/>
          </a:ln>
          <a:effectLst>
            <a:outerShdw blurRad="35539" rotWithShape="0" algn="bl" dir="5400000" dist="11846">
              <a:srgbClr val="000000">
                <a:alpha val="50000"/>
              </a:srgbClr>
            </a:outerShdw>
          </a:effectLst>
        </p:spPr>
      </p:pic>
      <p:sp>
        <p:nvSpPr>
          <p:cNvPr id="441" name="Google Shape;441;p59"/>
          <p:cNvSpPr/>
          <p:nvPr/>
        </p:nvSpPr>
        <p:spPr>
          <a:xfrm>
            <a:off x="6953600" y="1093145"/>
            <a:ext cx="2076600" cy="4209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t/>
            </a:r>
            <a:endParaRPr sz="1243">
              <a:solidFill>
                <a:srgbClr val="000000"/>
              </a:solidFill>
              <a:latin typeface="Calibri"/>
              <a:ea typeface="Calibri"/>
              <a:cs typeface="Calibri"/>
              <a:sym typeface="Calibri"/>
            </a:endParaRPr>
          </a:p>
          <a:p>
            <a:pPr indent="0" lvl="0" marL="0" marR="0" rtl="0" algn="l">
              <a:lnSpc>
                <a:spcPct val="90000"/>
              </a:lnSpc>
              <a:spcBef>
                <a:spcPts val="0"/>
              </a:spcBef>
              <a:spcAft>
                <a:spcPts val="0"/>
              </a:spcAft>
              <a:buNone/>
            </a:pPr>
            <a:r>
              <a:rPr lang="no" sz="1243">
                <a:solidFill>
                  <a:srgbClr val="000000"/>
                </a:solidFill>
                <a:latin typeface="Calibri"/>
                <a:ea typeface="Calibri"/>
                <a:cs typeface="Calibri"/>
                <a:sym typeface="Calibri"/>
              </a:rPr>
              <a:t>New ones are welcome!</a:t>
            </a:r>
            <a:endParaRPr b="0" sz="1243"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60"/>
          <p:cNvSpPr txBox="1"/>
          <p:nvPr>
            <p:ph idx="12" type="sldNum"/>
          </p:nvPr>
        </p:nvSpPr>
        <p:spPr>
          <a:xfrm>
            <a:off x="8617106" y="4817269"/>
            <a:ext cx="413100" cy="205200"/>
          </a:xfrm>
          <a:prstGeom prst="rect">
            <a:avLst/>
          </a:prstGeom>
          <a:noFill/>
          <a:ln>
            <a:noFill/>
          </a:ln>
        </p:spPr>
        <p:txBody>
          <a:bodyPr anchorCtr="1"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Quattrocento Sans"/>
              <a:buNone/>
            </a:pPr>
            <a:fld id="{00000000-1234-1234-1234-123412341234}" type="slidenum">
              <a:rPr b="0" i="0" lang="no" sz="900" u="none" cap="none" strike="noStrike">
                <a:solidFill>
                  <a:srgbClr val="000000"/>
                </a:solidFill>
                <a:latin typeface="Quattrocento Sans"/>
                <a:ea typeface="Quattrocento Sans"/>
                <a:cs typeface="Quattrocento Sans"/>
                <a:sym typeface="Quattrocento Sans"/>
              </a:rPr>
              <a:t>‹#›</a:t>
            </a:fld>
            <a:endParaRPr b="0" i="0" sz="900" u="none" cap="none" strike="noStrike">
              <a:solidFill>
                <a:srgbClr val="000000"/>
              </a:solidFill>
              <a:latin typeface="Quattrocento Sans"/>
              <a:ea typeface="Quattrocento Sans"/>
              <a:cs typeface="Quattrocento Sans"/>
              <a:sym typeface="Quattrocento Sans"/>
            </a:endParaRPr>
          </a:p>
        </p:txBody>
      </p:sp>
      <p:sp>
        <p:nvSpPr>
          <p:cNvPr id="448" name="Google Shape;448;p60"/>
          <p:cNvSpPr/>
          <p:nvPr/>
        </p:nvSpPr>
        <p:spPr>
          <a:xfrm>
            <a:off x="3198263" y="4717279"/>
            <a:ext cx="2384400" cy="30510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449" name="Google Shape;449;p60"/>
          <p:cNvSpPr/>
          <p:nvPr/>
        </p:nvSpPr>
        <p:spPr>
          <a:xfrm>
            <a:off x="489765" y="41031"/>
            <a:ext cx="1503300" cy="538500"/>
          </a:xfrm>
          <a:prstGeom prst="rect">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450" name="Google Shape;450;p60"/>
          <p:cNvSpPr txBox="1"/>
          <p:nvPr/>
        </p:nvSpPr>
        <p:spPr>
          <a:xfrm>
            <a:off x="3198263" y="1474724"/>
            <a:ext cx="5509800" cy="2147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no" sz="1500">
                <a:solidFill>
                  <a:schemeClr val="dk1"/>
                </a:solidFill>
                <a:latin typeface="Quattrocento Sans"/>
                <a:ea typeface="Quattrocento Sans"/>
                <a:cs typeface="Quattrocento Sans"/>
                <a:sym typeface="Quattrocento Sans"/>
              </a:rPr>
              <a:t>Web: </a:t>
            </a:r>
            <a:endParaRPr sz="1100"/>
          </a:p>
          <a:p>
            <a:pPr indent="0" lvl="0" marL="0" marR="0" rtl="0" algn="l">
              <a:spcBef>
                <a:spcPts val="0"/>
              </a:spcBef>
              <a:spcAft>
                <a:spcPts val="0"/>
              </a:spcAft>
              <a:buNone/>
            </a:pPr>
            <a:r>
              <a:rPr lang="no" sz="1500">
                <a:solidFill>
                  <a:schemeClr val="dk1"/>
                </a:solidFill>
                <a:latin typeface="Quattrocento Sans"/>
                <a:ea typeface="Quattrocento Sans"/>
                <a:cs typeface="Quattrocento Sans"/>
                <a:sym typeface="Quattrocento Sans"/>
              </a:rPr>
              <a:t>https://ddi-alliance.atlassian.net/wiki/x/AgDg2g</a:t>
            </a:r>
            <a:endParaRPr sz="1500">
              <a:solidFill>
                <a:schemeClr val="dk1"/>
              </a:solidFill>
              <a:latin typeface="Quattrocento Sans"/>
              <a:ea typeface="Quattrocento Sans"/>
              <a:cs typeface="Quattrocento Sans"/>
              <a:sym typeface="Quattrocento Sans"/>
            </a:endParaRPr>
          </a:p>
          <a:p>
            <a:pPr indent="0" lvl="0" marL="0" marR="0" rtl="0" algn="l">
              <a:spcBef>
                <a:spcPts val="0"/>
              </a:spcBef>
              <a:spcAft>
                <a:spcPts val="0"/>
              </a:spcAft>
              <a:buNone/>
            </a:pPr>
            <a:r>
              <a:t/>
            </a:r>
            <a:endParaRPr sz="1500">
              <a:solidFill>
                <a:schemeClr val="dk1"/>
              </a:solidFill>
              <a:latin typeface="Quattrocento Sans"/>
              <a:ea typeface="Quattrocento Sans"/>
              <a:cs typeface="Quattrocento Sans"/>
              <a:sym typeface="Quattrocento Sans"/>
            </a:endParaRPr>
          </a:p>
          <a:p>
            <a:pPr indent="0" lvl="0" marL="0" marR="0" rtl="0" algn="l">
              <a:spcBef>
                <a:spcPts val="0"/>
              </a:spcBef>
              <a:spcAft>
                <a:spcPts val="0"/>
              </a:spcAft>
              <a:buNone/>
            </a:pPr>
            <a:r>
              <a:rPr b="1" lang="no" sz="1500">
                <a:solidFill>
                  <a:schemeClr val="dk1"/>
                </a:solidFill>
                <a:latin typeface="Quattrocento Sans"/>
                <a:ea typeface="Quattrocento Sans"/>
                <a:cs typeface="Quattrocento Sans"/>
                <a:sym typeface="Quattrocento Sans"/>
              </a:rPr>
              <a:t>DDI QDWG contact:</a:t>
            </a:r>
            <a:endParaRPr sz="1100"/>
          </a:p>
          <a:p>
            <a:pPr indent="0" lvl="0" marL="0" marR="0" rtl="0" algn="l">
              <a:spcBef>
                <a:spcPts val="0"/>
              </a:spcBef>
              <a:spcAft>
                <a:spcPts val="0"/>
              </a:spcAft>
              <a:buNone/>
            </a:pPr>
            <a:r>
              <a:rPr lang="no" sz="1500">
                <a:solidFill>
                  <a:schemeClr val="dk1"/>
                </a:solidFill>
                <a:latin typeface="Quattrocento Sans"/>
                <a:ea typeface="Quattrocento Sans"/>
                <a:cs typeface="Quattrocento Sans"/>
                <a:sym typeface="Quattrocento Sans"/>
              </a:rPr>
              <a:t>noemi.betancort@suub.uni-bremen.de</a:t>
            </a:r>
            <a:endParaRPr sz="1500">
              <a:solidFill>
                <a:schemeClr val="dk1"/>
              </a:solidFill>
              <a:latin typeface="Quattrocento Sans"/>
              <a:ea typeface="Quattrocento Sans"/>
              <a:cs typeface="Quattrocento Sans"/>
              <a:sym typeface="Quattrocento Sans"/>
            </a:endParaRPr>
          </a:p>
          <a:p>
            <a:pPr indent="0" lvl="0" marL="0" marR="0" rtl="0" algn="l">
              <a:spcBef>
                <a:spcPts val="0"/>
              </a:spcBef>
              <a:spcAft>
                <a:spcPts val="0"/>
              </a:spcAft>
              <a:buNone/>
            </a:pPr>
            <a:br>
              <a:rPr lang="no" sz="1500">
                <a:solidFill>
                  <a:schemeClr val="dk1"/>
                </a:solidFill>
                <a:latin typeface="Quattrocento Sans"/>
                <a:ea typeface="Quattrocento Sans"/>
                <a:cs typeface="Quattrocento Sans"/>
                <a:sym typeface="Quattrocento Sans"/>
              </a:rPr>
            </a:br>
            <a:r>
              <a:rPr b="1" lang="no" sz="1500">
                <a:solidFill>
                  <a:schemeClr val="dk1"/>
                </a:solidFill>
                <a:latin typeface="Quattrocento Sans"/>
                <a:ea typeface="Quattrocento Sans"/>
                <a:cs typeface="Quattrocento Sans"/>
                <a:sym typeface="Quattrocento Sans"/>
              </a:rPr>
              <a:t>QualidataNet main contact:</a:t>
            </a:r>
            <a:endParaRPr sz="1100"/>
          </a:p>
          <a:p>
            <a:pPr indent="0" lvl="0" marL="0" marR="0" rtl="0" algn="l">
              <a:spcBef>
                <a:spcPts val="0"/>
              </a:spcBef>
              <a:spcAft>
                <a:spcPts val="0"/>
              </a:spcAft>
              <a:buNone/>
            </a:pPr>
            <a:r>
              <a:rPr lang="no" sz="1500">
                <a:solidFill>
                  <a:schemeClr val="dk1"/>
                </a:solidFill>
                <a:latin typeface="Quattrocento Sans"/>
                <a:ea typeface="Quattrocento Sans"/>
                <a:cs typeface="Quattrocento Sans"/>
                <a:sym typeface="Quattrocento Sans"/>
              </a:rPr>
              <a:t>k.mozygemba@uni-bremen.de</a:t>
            </a:r>
            <a:endParaRPr sz="1100"/>
          </a:p>
          <a:p>
            <a:pPr indent="0" lvl="0" marL="0" marR="0" rtl="0" algn="l">
              <a:spcBef>
                <a:spcPts val="0"/>
              </a:spcBef>
              <a:spcAft>
                <a:spcPts val="0"/>
              </a:spcAft>
              <a:buNone/>
            </a:pPr>
            <a:r>
              <a:rPr lang="no" sz="1500">
                <a:solidFill>
                  <a:schemeClr val="dk1"/>
                </a:solidFill>
                <a:latin typeface="Quattrocento Sans"/>
                <a:ea typeface="Quattrocento Sans"/>
                <a:cs typeface="Quattrocento Sans"/>
                <a:sym typeface="Quattrocento Sans"/>
              </a:rPr>
              <a:t>https://www.qualidatanet.com/en/</a:t>
            </a:r>
            <a:endParaRPr sz="1100"/>
          </a:p>
        </p:txBody>
      </p:sp>
      <p:sp>
        <p:nvSpPr>
          <p:cNvPr id="451" name="Google Shape;451;p60"/>
          <p:cNvSpPr/>
          <p:nvPr/>
        </p:nvSpPr>
        <p:spPr>
          <a:xfrm>
            <a:off x="8068065" y="41031"/>
            <a:ext cx="1076100" cy="633300"/>
          </a:xfrm>
          <a:prstGeom prst="roundRect">
            <a:avLst>
              <a:gd fmla="val 16667" name="adj"/>
            </a:avLst>
          </a:prstGeom>
          <a:solidFill>
            <a:schemeClr val="lt1"/>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id="452" name="Google Shape;452;p60"/>
          <p:cNvPicPr preferRelativeResize="0"/>
          <p:nvPr/>
        </p:nvPicPr>
        <p:blipFill rotWithShape="1">
          <a:blip r:embed="rId3">
            <a:alphaModFix/>
          </a:blip>
          <a:srcRect b="0" l="0" r="0" t="0"/>
          <a:stretch/>
        </p:blipFill>
        <p:spPr>
          <a:xfrm>
            <a:off x="6215700" y="2804667"/>
            <a:ext cx="2469093" cy="1106520"/>
          </a:xfrm>
          <a:prstGeom prst="rect">
            <a:avLst/>
          </a:prstGeom>
          <a:noFill/>
          <a:ln>
            <a:noFill/>
          </a:ln>
        </p:spPr>
      </p:pic>
      <p:sp>
        <p:nvSpPr>
          <p:cNvPr id="453" name="Google Shape;453;p60"/>
          <p:cNvSpPr/>
          <p:nvPr/>
        </p:nvSpPr>
        <p:spPr>
          <a:xfrm>
            <a:off x="540000" y="4633866"/>
            <a:ext cx="5119200" cy="3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no" sz="1100">
                <a:solidFill>
                  <a:schemeClr val="dk1"/>
                </a:solidFill>
                <a:latin typeface="Quattrocento Sans"/>
                <a:ea typeface="Quattrocento Sans"/>
                <a:cs typeface="Quattrocento Sans"/>
                <a:sym typeface="Quattrocento Sans"/>
              </a:rPr>
              <a:t>KonsortSWD – NFDI4Society is funded by the German Research Foundation (DFG)</a:t>
            </a:r>
            <a:br>
              <a:rPr lang="no" sz="1100">
                <a:solidFill>
                  <a:schemeClr val="dk1"/>
                </a:solidFill>
                <a:latin typeface="Quattrocento Sans"/>
                <a:ea typeface="Quattrocento Sans"/>
                <a:cs typeface="Quattrocento Sans"/>
                <a:sym typeface="Quattrocento Sans"/>
              </a:rPr>
            </a:br>
            <a:r>
              <a:rPr lang="no" sz="1100">
                <a:solidFill>
                  <a:schemeClr val="dk1"/>
                </a:solidFill>
                <a:latin typeface="Quattrocento Sans"/>
                <a:ea typeface="Quattrocento Sans"/>
                <a:cs typeface="Quattrocento Sans"/>
                <a:sym typeface="Quattrocento Sans"/>
              </a:rPr>
              <a:t>within the framework of the NFDI – project number: 442494171</a:t>
            </a:r>
            <a:endParaRPr sz="1100">
              <a:solidFill>
                <a:schemeClr val="dk1"/>
              </a:solidFill>
              <a:latin typeface="Quattrocento Sans"/>
              <a:ea typeface="Quattrocento Sans"/>
              <a:cs typeface="Quattrocento Sans"/>
              <a:sym typeface="Quattrocento Sans"/>
            </a:endParaRPr>
          </a:p>
        </p:txBody>
      </p:sp>
      <p:pic>
        <p:nvPicPr>
          <p:cNvPr descr="Logo Copyright CC BY 4.0" id="454" name="Google Shape;454;p60"/>
          <p:cNvPicPr preferRelativeResize="0"/>
          <p:nvPr/>
        </p:nvPicPr>
        <p:blipFill rotWithShape="1">
          <a:blip r:embed="rId4">
            <a:alphaModFix/>
          </a:blip>
          <a:srcRect b="0" l="0" r="0" t="0"/>
          <a:stretch/>
        </p:blipFill>
        <p:spPr>
          <a:xfrm>
            <a:off x="5963492" y="4696784"/>
            <a:ext cx="814825" cy="287040"/>
          </a:xfrm>
          <a:prstGeom prst="rect">
            <a:avLst/>
          </a:prstGeom>
          <a:noFill/>
          <a:ln>
            <a:noFill/>
          </a:ln>
        </p:spPr>
      </p:pic>
      <p:pic>
        <p:nvPicPr>
          <p:cNvPr id="455" name="Google Shape;455;p60"/>
          <p:cNvPicPr preferRelativeResize="0"/>
          <p:nvPr/>
        </p:nvPicPr>
        <p:blipFill rotWithShape="1">
          <a:blip r:embed="rId5">
            <a:alphaModFix/>
          </a:blip>
          <a:srcRect b="0" l="0" r="0" t="0"/>
          <a:stretch/>
        </p:blipFill>
        <p:spPr>
          <a:xfrm>
            <a:off x="7283740" y="85791"/>
            <a:ext cx="1295405" cy="696847"/>
          </a:xfrm>
          <a:prstGeom prst="rect">
            <a:avLst/>
          </a:prstGeom>
          <a:noFill/>
          <a:ln>
            <a:noFill/>
          </a:ln>
        </p:spPr>
      </p:pic>
      <p:pic>
        <p:nvPicPr>
          <p:cNvPr id="456" name="Google Shape;456;p60"/>
          <p:cNvPicPr preferRelativeResize="0"/>
          <p:nvPr/>
        </p:nvPicPr>
        <p:blipFill rotWithShape="1">
          <a:blip r:embed="rId6">
            <a:alphaModFix/>
          </a:blip>
          <a:srcRect b="0" l="0" r="0" t="0"/>
          <a:stretch/>
        </p:blipFill>
        <p:spPr>
          <a:xfrm>
            <a:off x="585094" y="82879"/>
            <a:ext cx="1312499" cy="784090"/>
          </a:xfrm>
          <a:prstGeom prst="rect">
            <a:avLst/>
          </a:prstGeom>
          <a:noFill/>
          <a:ln>
            <a:noFill/>
          </a:ln>
        </p:spPr>
      </p:pic>
      <p:pic>
        <p:nvPicPr>
          <p:cNvPr id="457" name="Google Shape;457;p60"/>
          <p:cNvPicPr preferRelativeResize="0"/>
          <p:nvPr/>
        </p:nvPicPr>
        <p:blipFill rotWithShape="1">
          <a:blip r:embed="rId7">
            <a:alphaModFix/>
          </a:blip>
          <a:srcRect b="0" l="0" r="0" t="0"/>
          <a:stretch/>
        </p:blipFill>
        <p:spPr>
          <a:xfrm>
            <a:off x="7371225" y="1274793"/>
            <a:ext cx="696844" cy="696844"/>
          </a:xfrm>
          <a:prstGeom prst="rect">
            <a:avLst/>
          </a:prstGeom>
          <a:noFill/>
          <a:ln>
            <a:noFill/>
          </a:ln>
        </p:spPr>
      </p:pic>
      <p:pic>
        <p:nvPicPr>
          <p:cNvPr id="458" name="Google Shape;458;p60"/>
          <p:cNvPicPr preferRelativeResize="0"/>
          <p:nvPr/>
        </p:nvPicPr>
        <p:blipFill>
          <a:blip r:embed="rId8">
            <a:alphaModFix/>
          </a:blip>
          <a:stretch>
            <a:fillRect/>
          </a:stretch>
        </p:blipFill>
        <p:spPr>
          <a:xfrm>
            <a:off x="585098" y="3343594"/>
            <a:ext cx="3576491" cy="1246125"/>
          </a:xfrm>
          <a:prstGeom prst="rect">
            <a:avLst/>
          </a:prstGeom>
          <a:noFill/>
          <a:ln>
            <a:noFill/>
          </a:ln>
        </p:spPr>
      </p:pic>
      <p:sp>
        <p:nvSpPr>
          <p:cNvPr id="459" name="Google Shape;459;p60"/>
          <p:cNvSpPr/>
          <p:nvPr/>
        </p:nvSpPr>
        <p:spPr>
          <a:xfrm>
            <a:off x="540000" y="1067231"/>
            <a:ext cx="3396300" cy="4722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None/>
            </a:pPr>
            <a:r>
              <a:rPr lang="no" sz="2600">
                <a:solidFill>
                  <a:schemeClr val="dk1"/>
                </a:solidFill>
                <a:latin typeface="Calibri"/>
                <a:ea typeface="Calibri"/>
                <a:cs typeface="Calibri"/>
                <a:sym typeface="Calibri"/>
              </a:rPr>
              <a:t>Thank you!</a:t>
            </a:r>
            <a:endParaRPr b="0" sz="2600" strike="noStrike">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61"/>
          <p:cNvSpPr txBox="1"/>
          <p:nvPr>
            <p:ph idx="4294967295" type="ctrTitle"/>
          </p:nvPr>
        </p:nvSpPr>
        <p:spPr>
          <a:xfrm>
            <a:off x="418300" y="3516926"/>
            <a:ext cx="8520600" cy="846900"/>
          </a:xfrm>
          <a:prstGeom prst="rect">
            <a:avLst/>
          </a:prstGeom>
          <a:noFill/>
          <a:ln>
            <a:noFill/>
          </a:ln>
        </p:spPr>
        <p:txBody>
          <a:bodyPr anchorCtr="0" anchor="b" bIns="91425" lIns="91425" spcFirstLastPara="1" rIns="91425" wrap="square" tIns="91425">
            <a:noAutofit/>
          </a:bodyPr>
          <a:lstStyle/>
          <a:p>
            <a:pPr indent="0" lvl="0" marL="0" rtl="0" algn="ctr">
              <a:lnSpc>
                <a:spcPct val="90000"/>
              </a:lnSpc>
              <a:spcBef>
                <a:spcPts val="0"/>
              </a:spcBef>
              <a:spcAft>
                <a:spcPts val="0"/>
              </a:spcAft>
              <a:buSzPts val="990"/>
              <a:buNone/>
            </a:pPr>
            <a:r>
              <a:rPr lang="no" sz="2736">
                <a:latin typeface="Calibri"/>
                <a:ea typeface="Calibri"/>
                <a:cs typeface="Calibri"/>
                <a:sym typeface="Calibri"/>
              </a:rPr>
              <a:t> </a:t>
            </a:r>
            <a:endParaRPr sz="2736">
              <a:latin typeface="Calibri"/>
              <a:ea typeface="Calibri"/>
              <a:cs typeface="Calibri"/>
              <a:sym typeface="Calibri"/>
            </a:endParaRPr>
          </a:p>
          <a:p>
            <a:pPr indent="0" lvl="0" marL="0" rtl="0" algn="ctr">
              <a:lnSpc>
                <a:spcPct val="138000"/>
              </a:lnSpc>
              <a:spcBef>
                <a:spcPts val="0"/>
              </a:spcBef>
              <a:spcAft>
                <a:spcPts val="0"/>
              </a:spcAft>
              <a:buSzPts val="990"/>
              <a:buNone/>
            </a:pPr>
            <a:r>
              <a:rPr b="1" lang="no" sz="3600">
                <a:highlight>
                  <a:schemeClr val="lt1"/>
                </a:highlight>
                <a:latin typeface="Calibri"/>
                <a:ea typeface="Calibri"/>
                <a:cs typeface="Calibri"/>
                <a:sym typeface="Calibri"/>
              </a:rPr>
              <a:t>DDI-CDI and AI</a:t>
            </a:r>
            <a:endParaRPr b="1" sz="3600">
              <a:highlight>
                <a:schemeClr val="lt1"/>
              </a:highlight>
              <a:latin typeface="Calibri"/>
              <a:ea typeface="Calibri"/>
              <a:cs typeface="Calibri"/>
              <a:sym typeface="Calibri"/>
            </a:endParaRPr>
          </a:p>
          <a:p>
            <a:pPr indent="0" lvl="0" marL="0" rtl="0" algn="ctr">
              <a:lnSpc>
                <a:spcPct val="138000"/>
              </a:lnSpc>
              <a:spcBef>
                <a:spcPts val="0"/>
              </a:spcBef>
              <a:spcAft>
                <a:spcPts val="0"/>
              </a:spcAft>
              <a:buSzPts val="990"/>
              <a:buNone/>
            </a:pPr>
            <a:r>
              <a:t/>
            </a:r>
            <a:endParaRPr b="1" sz="2210">
              <a:solidFill>
                <a:srgbClr val="DF8222"/>
              </a:solidFill>
              <a:highlight>
                <a:schemeClr val="lt1"/>
              </a:highlight>
              <a:latin typeface="Calibri"/>
              <a:ea typeface="Calibri"/>
              <a:cs typeface="Calibri"/>
              <a:sym typeface="Calibri"/>
            </a:endParaRPr>
          </a:p>
          <a:p>
            <a:pPr indent="0" lvl="0" marL="0" rtl="0" algn="ctr">
              <a:lnSpc>
                <a:spcPct val="138000"/>
              </a:lnSpc>
              <a:spcBef>
                <a:spcPts val="0"/>
              </a:spcBef>
              <a:spcAft>
                <a:spcPts val="0"/>
              </a:spcAft>
              <a:buSzPts val="990"/>
              <a:buNone/>
            </a:pPr>
            <a:r>
              <a:rPr b="1" lang="no" sz="2210">
                <a:solidFill>
                  <a:srgbClr val="DF8222"/>
                </a:solidFill>
                <a:highlight>
                  <a:schemeClr val="lt1"/>
                </a:highlight>
                <a:latin typeface="Calibri"/>
                <a:ea typeface="Calibri"/>
                <a:cs typeface="Calibri"/>
                <a:sym typeface="Calibri"/>
              </a:rPr>
              <a:t>EDDI 2025, Budapest, Hungary </a:t>
            </a:r>
            <a:endParaRPr b="1" sz="2210">
              <a:solidFill>
                <a:srgbClr val="DF8222"/>
              </a:solidFill>
              <a:highlight>
                <a:schemeClr val="lt1"/>
              </a:highlight>
              <a:latin typeface="Calibri"/>
              <a:ea typeface="Calibri"/>
              <a:cs typeface="Calibri"/>
              <a:sym typeface="Calibri"/>
            </a:endParaRPr>
          </a:p>
          <a:p>
            <a:pPr indent="0" lvl="0" marL="0" rtl="0" algn="ctr">
              <a:lnSpc>
                <a:spcPct val="90000"/>
              </a:lnSpc>
              <a:spcBef>
                <a:spcPts val="0"/>
              </a:spcBef>
              <a:spcAft>
                <a:spcPts val="0"/>
              </a:spcAft>
              <a:buSzPts val="990"/>
              <a:buNone/>
            </a:pPr>
            <a:r>
              <a:t/>
            </a:r>
            <a:endParaRPr sz="3020">
              <a:solidFill>
                <a:schemeClr val="dk2"/>
              </a:solidFill>
              <a:latin typeface="Glegoo"/>
              <a:ea typeface="Glegoo"/>
              <a:cs typeface="Glegoo"/>
              <a:sym typeface="Glegoo"/>
            </a:endParaRPr>
          </a:p>
          <a:p>
            <a:pPr indent="0" lvl="0" marL="0" rtl="0" algn="ctr">
              <a:lnSpc>
                <a:spcPct val="100000"/>
              </a:lnSpc>
              <a:spcBef>
                <a:spcPts val="0"/>
              </a:spcBef>
              <a:spcAft>
                <a:spcPts val="0"/>
              </a:spcAft>
              <a:buSzPts val="990"/>
              <a:buNone/>
            </a:pPr>
            <a:r>
              <a:t/>
            </a:r>
            <a:endParaRPr sz="5180"/>
          </a:p>
        </p:txBody>
      </p:sp>
      <p:sp>
        <p:nvSpPr>
          <p:cNvPr id="465" name="Google Shape;465;p61"/>
          <p:cNvSpPr txBox="1"/>
          <p:nvPr>
            <p:ph idx="4294967295" type="body"/>
          </p:nvPr>
        </p:nvSpPr>
        <p:spPr>
          <a:xfrm>
            <a:off x="1544347" y="3482722"/>
            <a:ext cx="6858000" cy="915300"/>
          </a:xfrm>
          <a:prstGeom prst="rect">
            <a:avLst/>
          </a:prstGeom>
          <a:noFill/>
          <a:ln>
            <a:noFill/>
          </a:ln>
        </p:spPr>
        <p:txBody>
          <a:bodyPr anchorCtr="0" anchor="t" bIns="34275" lIns="68575" spcFirstLastPara="1" rIns="68575" wrap="square" tIns="34275">
            <a:noAutofit/>
          </a:bodyPr>
          <a:lstStyle/>
          <a:p>
            <a:pPr indent="0" lvl="0" marL="0" rtl="0" algn="ctr">
              <a:lnSpc>
                <a:spcPct val="80000"/>
              </a:lnSpc>
              <a:spcBef>
                <a:spcPts val="800"/>
              </a:spcBef>
              <a:spcAft>
                <a:spcPts val="0"/>
              </a:spcAft>
              <a:buSzPts val="480"/>
              <a:buNone/>
            </a:pPr>
            <a:r>
              <a:rPr lang="no" sz="2166">
                <a:solidFill>
                  <a:srgbClr val="000000"/>
                </a:solidFill>
                <a:latin typeface="Arial"/>
                <a:ea typeface="Arial"/>
                <a:cs typeface="Arial"/>
                <a:sym typeface="Arial"/>
              </a:rPr>
              <a:t>Slava Tykhonov</a:t>
            </a:r>
            <a:endParaRPr sz="2166">
              <a:solidFill>
                <a:srgbClr val="151515"/>
              </a:solidFill>
              <a:latin typeface="Arial"/>
              <a:ea typeface="Arial"/>
              <a:cs typeface="Arial"/>
              <a:sym typeface="Arial"/>
            </a:endParaRPr>
          </a:p>
          <a:p>
            <a:pPr indent="0" lvl="0" marL="0" rtl="0" algn="ctr">
              <a:lnSpc>
                <a:spcPct val="80000"/>
              </a:lnSpc>
              <a:spcBef>
                <a:spcPts val="800"/>
              </a:spcBef>
              <a:spcAft>
                <a:spcPts val="0"/>
              </a:spcAft>
              <a:buSzPts val="480"/>
              <a:buNone/>
            </a:pPr>
            <a:r>
              <a:rPr lang="no" sz="2166">
                <a:solidFill>
                  <a:srgbClr val="151515"/>
                </a:solidFill>
              </a:rPr>
              <a:t>Head of AI at CODATA, Committee on Data of the </a:t>
            </a:r>
            <a:endParaRPr sz="2166">
              <a:solidFill>
                <a:srgbClr val="151515"/>
              </a:solidFill>
            </a:endParaRPr>
          </a:p>
          <a:p>
            <a:pPr indent="0" lvl="0" marL="0" rtl="0" algn="ctr">
              <a:lnSpc>
                <a:spcPct val="80000"/>
              </a:lnSpc>
              <a:spcBef>
                <a:spcPts val="800"/>
              </a:spcBef>
              <a:spcAft>
                <a:spcPts val="0"/>
              </a:spcAft>
              <a:buSzPts val="480"/>
              <a:buNone/>
            </a:pPr>
            <a:r>
              <a:rPr lang="no" sz="2166">
                <a:solidFill>
                  <a:srgbClr val="151515"/>
                </a:solidFill>
              </a:rPr>
              <a:t>International Science Council (ISC) </a:t>
            </a:r>
            <a:r>
              <a:rPr lang="no" sz="2166">
                <a:solidFill>
                  <a:srgbClr val="151515"/>
                </a:solidFill>
                <a:latin typeface="Arial"/>
                <a:ea typeface="Arial"/>
                <a:cs typeface="Arial"/>
                <a:sym typeface="Arial"/>
              </a:rPr>
              <a:t> </a:t>
            </a:r>
            <a:endParaRPr sz="1866">
              <a:solidFill>
                <a:srgbClr val="000000"/>
              </a:solidFill>
              <a:latin typeface="Calibri"/>
              <a:ea typeface="Calibri"/>
              <a:cs typeface="Calibri"/>
              <a:sym typeface="Calibri"/>
            </a:endParaRPr>
          </a:p>
          <a:p>
            <a:pPr indent="0" lvl="0" marL="0" rtl="0" algn="l">
              <a:lnSpc>
                <a:spcPct val="80000"/>
              </a:lnSpc>
              <a:spcBef>
                <a:spcPts val="0"/>
              </a:spcBef>
              <a:spcAft>
                <a:spcPts val="0"/>
              </a:spcAft>
              <a:buClr>
                <a:schemeClr val="dk1"/>
              </a:buClr>
              <a:buSzPts val="480"/>
              <a:buNone/>
            </a:pPr>
            <a:r>
              <a:t/>
            </a:r>
            <a:endParaRPr sz="1420"/>
          </a:p>
        </p:txBody>
      </p:sp>
      <p:sp>
        <p:nvSpPr>
          <p:cNvPr id="466" name="Google Shape;466;p61"/>
          <p:cNvSpPr txBox="1"/>
          <p:nvPr/>
        </p:nvSpPr>
        <p:spPr>
          <a:xfrm>
            <a:off x="3048730" y="4508025"/>
            <a:ext cx="42978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lang="no" sz="1800">
                <a:solidFill>
                  <a:schemeClr val="dk2"/>
                </a:solidFill>
              </a:rPr>
              <a:t>December 2, 2025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62"/>
          <p:cNvSpPr txBox="1"/>
          <p:nvPr>
            <p:ph type="title"/>
          </p:nvPr>
        </p:nvSpPr>
        <p:spPr>
          <a:xfrm>
            <a:off x="855600" y="392025"/>
            <a:ext cx="7617000" cy="532800"/>
          </a:xfrm>
          <a:prstGeom prst="rect">
            <a:avLst/>
          </a:prstGeom>
          <a:noFill/>
          <a:ln>
            <a:noFill/>
          </a:ln>
        </p:spPr>
        <p:txBody>
          <a:bodyPr anchorCtr="0" anchor="ctr" bIns="34275" lIns="68575" spcFirstLastPara="1" rIns="68575" wrap="square" tIns="34275">
            <a:normAutofit fontScale="90000"/>
          </a:bodyPr>
          <a:lstStyle/>
          <a:p>
            <a:pPr indent="0" lvl="0" marL="0" rtl="0" algn="ctr">
              <a:lnSpc>
                <a:spcPct val="90000"/>
              </a:lnSpc>
              <a:spcBef>
                <a:spcPts val="0"/>
              </a:spcBef>
              <a:spcAft>
                <a:spcPts val="0"/>
              </a:spcAft>
              <a:buSzPct val="64815"/>
              <a:buNone/>
            </a:pPr>
            <a:r>
              <a:rPr lang="no" sz="2400">
                <a:solidFill>
                  <a:srgbClr val="DF8222"/>
                </a:solidFill>
              </a:rPr>
              <a:t>AI-ready data - Croissant for Machine Learning spec (2024) </a:t>
            </a:r>
            <a:endParaRPr sz="2400">
              <a:solidFill>
                <a:srgbClr val="DF8222"/>
              </a:solidFill>
            </a:endParaRPr>
          </a:p>
        </p:txBody>
      </p:sp>
      <p:pic>
        <p:nvPicPr>
          <p:cNvPr id="472" name="Google Shape;472;p62"/>
          <p:cNvPicPr preferRelativeResize="0"/>
          <p:nvPr/>
        </p:nvPicPr>
        <p:blipFill rotWithShape="1">
          <a:blip r:embed="rId3">
            <a:alphaModFix/>
          </a:blip>
          <a:srcRect b="0" l="0" r="0" t="0"/>
          <a:stretch/>
        </p:blipFill>
        <p:spPr>
          <a:xfrm>
            <a:off x="658500" y="984375"/>
            <a:ext cx="4272723" cy="3712701"/>
          </a:xfrm>
          <a:prstGeom prst="rect">
            <a:avLst/>
          </a:prstGeom>
          <a:noFill/>
          <a:ln>
            <a:noFill/>
          </a:ln>
        </p:spPr>
      </p:pic>
      <p:pic>
        <p:nvPicPr>
          <p:cNvPr id="473" name="Google Shape;473;p62"/>
          <p:cNvPicPr preferRelativeResize="0"/>
          <p:nvPr/>
        </p:nvPicPr>
        <p:blipFill rotWithShape="1">
          <a:blip r:embed="rId4">
            <a:alphaModFix/>
          </a:blip>
          <a:srcRect b="0" l="0" r="0" t="0"/>
          <a:stretch/>
        </p:blipFill>
        <p:spPr>
          <a:xfrm>
            <a:off x="5023950" y="966950"/>
            <a:ext cx="3937823" cy="1820499"/>
          </a:xfrm>
          <a:prstGeom prst="rect">
            <a:avLst/>
          </a:prstGeom>
          <a:noFill/>
          <a:ln>
            <a:noFill/>
          </a:ln>
        </p:spPr>
      </p:pic>
      <p:pic>
        <p:nvPicPr>
          <p:cNvPr id="474" name="Google Shape;474;p62"/>
          <p:cNvPicPr preferRelativeResize="0"/>
          <p:nvPr/>
        </p:nvPicPr>
        <p:blipFill rotWithShape="1">
          <a:blip r:embed="rId5">
            <a:alphaModFix/>
          </a:blip>
          <a:srcRect b="0" l="0" r="0" t="0"/>
          <a:stretch/>
        </p:blipFill>
        <p:spPr>
          <a:xfrm>
            <a:off x="5104898" y="2913799"/>
            <a:ext cx="3937828" cy="1811247"/>
          </a:xfrm>
          <a:prstGeom prst="rect">
            <a:avLst/>
          </a:prstGeom>
          <a:noFill/>
          <a:ln>
            <a:noFill/>
          </a:ln>
        </p:spPr>
      </p:pic>
      <p:sp>
        <p:nvSpPr>
          <p:cNvPr id="475" name="Google Shape;475;p62"/>
          <p:cNvSpPr txBox="1"/>
          <p:nvPr/>
        </p:nvSpPr>
        <p:spPr>
          <a:xfrm>
            <a:off x="6733987" y="3002654"/>
            <a:ext cx="1610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no" sz="1200" u="none" cap="none" strike="noStrike">
                <a:solidFill>
                  <a:schemeClr val="dk1"/>
                </a:solidFill>
                <a:latin typeface="Calibri"/>
                <a:ea typeface="Calibri"/>
                <a:cs typeface="Calibri"/>
                <a:sym typeface="Calibri"/>
              </a:rPr>
              <a:t>OpenML data platform</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3"/>
          <p:cNvSpPr txBox="1"/>
          <p:nvPr>
            <p:ph idx="1" type="body"/>
          </p:nvPr>
        </p:nvSpPr>
        <p:spPr>
          <a:xfrm>
            <a:off x="4785300" y="719700"/>
            <a:ext cx="4172700" cy="4254000"/>
          </a:xfrm>
          <a:prstGeom prst="rect">
            <a:avLst/>
          </a:prstGeom>
          <a:noFill/>
          <a:ln>
            <a:noFill/>
          </a:ln>
        </p:spPr>
        <p:txBody>
          <a:bodyPr anchorCtr="0" anchor="t" bIns="34275" lIns="68575" spcFirstLastPara="1" rIns="68575" wrap="square" tIns="34275">
            <a:normAutofit fontScale="55000" lnSpcReduction="20000"/>
          </a:bodyPr>
          <a:lstStyle/>
          <a:p>
            <a:pPr indent="-281142" lvl="0" marL="457200" rtl="0" algn="l">
              <a:lnSpc>
                <a:spcPct val="90000"/>
              </a:lnSpc>
              <a:spcBef>
                <a:spcPts val="800"/>
              </a:spcBef>
              <a:spcAft>
                <a:spcPts val="0"/>
              </a:spcAft>
              <a:buSzPct val="55555"/>
              <a:buChar char="●"/>
            </a:pPr>
            <a:r>
              <a:rPr lang="no"/>
              <a:t>Create</a:t>
            </a:r>
            <a:endParaRPr/>
          </a:p>
          <a:p>
            <a:pPr indent="-277494" lvl="1" marL="914400" rtl="0" algn="l">
              <a:lnSpc>
                <a:spcPct val="90000"/>
              </a:lnSpc>
              <a:spcBef>
                <a:spcPts val="400"/>
              </a:spcBef>
              <a:spcAft>
                <a:spcPts val="0"/>
              </a:spcAft>
              <a:buSzPct val="58333"/>
              <a:buChar char="○"/>
            </a:pPr>
            <a:r>
              <a:rPr lang="no"/>
              <a:t>Editor</a:t>
            </a:r>
            <a:endParaRPr/>
          </a:p>
          <a:p>
            <a:pPr indent="-270508" lvl="2" marL="1371600" rtl="0" algn="l">
              <a:lnSpc>
                <a:spcPct val="90000"/>
              </a:lnSpc>
              <a:spcBef>
                <a:spcPts val="400"/>
              </a:spcBef>
              <a:spcAft>
                <a:spcPts val="0"/>
              </a:spcAft>
              <a:buSzPct val="57142"/>
              <a:buChar char="■"/>
            </a:pPr>
            <a:r>
              <a:rPr lang="no" u="sng">
                <a:solidFill>
                  <a:schemeClr val="hlink"/>
                </a:solidFill>
                <a:hlinkClick r:id="rId3"/>
              </a:rPr>
              <a:t>https://huggingface.co/spaces/MLCommons/croissant-editor</a:t>
            </a:r>
            <a:r>
              <a:rPr lang="no"/>
              <a:t> </a:t>
            </a:r>
            <a:endParaRPr/>
          </a:p>
          <a:p>
            <a:pPr indent="-277494" lvl="1" marL="914400" rtl="0" algn="l">
              <a:lnSpc>
                <a:spcPct val="90000"/>
              </a:lnSpc>
              <a:spcBef>
                <a:spcPts val="400"/>
              </a:spcBef>
              <a:spcAft>
                <a:spcPts val="0"/>
              </a:spcAft>
              <a:buSzPct val="58333"/>
              <a:buChar char="○"/>
            </a:pPr>
            <a:r>
              <a:rPr lang="no"/>
              <a:t>Platform auto generate</a:t>
            </a:r>
            <a:endParaRPr/>
          </a:p>
          <a:p>
            <a:pPr indent="-270508" lvl="2" marL="1371600" rtl="0" algn="l">
              <a:lnSpc>
                <a:spcPct val="90000"/>
              </a:lnSpc>
              <a:spcBef>
                <a:spcPts val="400"/>
              </a:spcBef>
              <a:spcAft>
                <a:spcPts val="0"/>
              </a:spcAft>
              <a:buSzPct val="57142"/>
              <a:buChar char="■"/>
            </a:pPr>
            <a:r>
              <a:rPr lang="no" u="sng">
                <a:solidFill>
                  <a:schemeClr val="accent5"/>
                </a:solidFill>
                <a:hlinkClick r:id="rId4">
                  <a:extLst>
                    <a:ext uri="{A12FA001-AC4F-418D-AE19-62706E023703}">
                      <ahyp:hlinkClr val="tx"/>
                    </a:ext>
                  </a:extLst>
                </a:hlinkClick>
              </a:rPr>
              <a:t>https://huggingface.co/datasets</a:t>
            </a:r>
            <a:endParaRPr/>
          </a:p>
          <a:p>
            <a:pPr indent="-270508" lvl="2" marL="1371600" rtl="0" algn="l">
              <a:lnSpc>
                <a:spcPct val="90000"/>
              </a:lnSpc>
              <a:spcBef>
                <a:spcPts val="400"/>
              </a:spcBef>
              <a:spcAft>
                <a:spcPts val="0"/>
              </a:spcAft>
              <a:buSzPct val="57142"/>
              <a:buChar char="■"/>
            </a:pPr>
            <a:r>
              <a:rPr lang="no" u="sng">
                <a:solidFill>
                  <a:schemeClr val="hlink"/>
                </a:solidFill>
                <a:hlinkClick r:id="rId5"/>
              </a:rPr>
              <a:t>https://www.kaggle.com/datasets</a:t>
            </a:r>
            <a:r>
              <a:rPr lang="no"/>
              <a:t> </a:t>
            </a:r>
            <a:endParaRPr/>
          </a:p>
          <a:p>
            <a:pPr indent="-281142" lvl="0" marL="457200" rtl="0" algn="l">
              <a:lnSpc>
                <a:spcPct val="90000"/>
              </a:lnSpc>
              <a:spcBef>
                <a:spcPts val="800"/>
              </a:spcBef>
              <a:spcAft>
                <a:spcPts val="0"/>
              </a:spcAft>
              <a:buSzPct val="55555"/>
              <a:buChar char="●"/>
            </a:pPr>
            <a:r>
              <a:rPr lang="no"/>
              <a:t>Discover and find</a:t>
            </a:r>
            <a:endParaRPr/>
          </a:p>
          <a:p>
            <a:pPr indent="-277494" lvl="1" marL="914400" rtl="0" algn="l">
              <a:lnSpc>
                <a:spcPct val="90000"/>
              </a:lnSpc>
              <a:spcBef>
                <a:spcPts val="400"/>
              </a:spcBef>
              <a:spcAft>
                <a:spcPts val="0"/>
              </a:spcAft>
              <a:buSzPct val="58333"/>
              <a:buChar char="○"/>
            </a:pPr>
            <a:r>
              <a:rPr lang="no"/>
              <a:t>Google Dataset Search</a:t>
            </a:r>
            <a:endParaRPr/>
          </a:p>
          <a:p>
            <a:pPr indent="-270508" lvl="2" marL="1371600" rtl="0" algn="l">
              <a:lnSpc>
                <a:spcPct val="90000"/>
              </a:lnSpc>
              <a:spcBef>
                <a:spcPts val="400"/>
              </a:spcBef>
              <a:spcAft>
                <a:spcPts val="0"/>
              </a:spcAft>
              <a:buSzPct val="57142"/>
              <a:buChar char="■"/>
            </a:pPr>
            <a:r>
              <a:rPr lang="no" u="sng">
                <a:solidFill>
                  <a:schemeClr val="hlink"/>
                </a:solidFill>
                <a:hlinkClick r:id="rId6"/>
              </a:rPr>
              <a:t>https://datasetsearch.research.google.com/</a:t>
            </a:r>
            <a:r>
              <a:rPr lang="no"/>
              <a:t> </a:t>
            </a:r>
            <a:endParaRPr/>
          </a:p>
          <a:p>
            <a:pPr indent="-277494" lvl="1" marL="914400" rtl="0" algn="l">
              <a:lnSpc>
                <a:spcPct val="90000"/>
              </a:lnSpc>
              <a:spcBef>
                <a:spcPts val="400"/>
              </a:spcBef>
              <a:spcAft>
                <a:spcPts val="0"/>
              </a:spcAft>
              <a:buSzPct val="58333"/>
              <a:buChar char="○"/>
            </a:pPr>
            <a:r>
              <a:rPr lang="no"/>
              <a:t>Crawler in repo</a:t>
            </a:r>
            <a:endParaRPr/>
          </a:p>
          <a:p>
            <a:pPr indent="-270508" lvl="2" marL="1371600" rtl="0" algn="l">
              <a:lnSpc>
                <a:spcPct val="90000"/>
              </a:lnSpc>
              <a:spcBef>
                <a:spcPts val="400"/>
              </a:spcBef>
              <a:spcAft>
                <a:spcPts val="0"/>
              </a:spcAft>
              <a:buSzPct val="57142"/>
              <a:buChar char="■"/>
            </a:pPr>
            <a:r>
              <a:rPr lang="no" u="sng">
                <a:solidFill>
                  <a:schemeClr val="hlink"/>
                </a:solidFill>
                <a:hlinkClick r:id="rId7"/>
              </a:rPr>
              <a:t>https://github.com/mlcommons/croissant/blob/main/health/visualizer/report_huggingface.ipynb</a:t>
            </a:r>
            <a:r>
              <a:rPr lang="no"/>
              <a:t> </a:t>
            </a:r>
            <a:endParaRPr/>
          </a:p>
          <a:p>
            <a:pPr indent="-281142" lvl="0" marL="457200" rtl="0" algn="l">
              <a:lnSpc>
                <a:spcPct val="90000"/>
              </a:lnSpc>
              <a:spcBef>
                <a:spcPts val="800"/>
              </a:spcBef>
              <a:spcAft>
                <a:spcPts val="0"/>
              </a:spcAft>
              <a:buSzPct val="55555"/>
              <a:buChar char="●"/>
            </a:pPr>
            <a:r>
              <a:rPr lang="no"/>
              <a:t>Use it</a:t>
            </a:r>
            <a:endParaRPr/>
          </a:p>
          <a:p>
            <a:pPr indent="-277494" lvl="1" marL="914400" rtl="0" algn="l">
              <a:lnSpc>
                <a:spcPct val="90000"/>
              </a:lnSpc>
              <a:spcBef>
                <a:spcPts val="400"/>
              </a:spcBef>
              <a:spcAft>
                <a:spcPts val="0"/>
              </a:spcAft>
              <a:buSzPct val="58333"/>
              <a:buChar char="○"/>
            </a:pPr>
            <a:r>
              <a:rPr lang="no"/>
              <a:t>Colab [</a:t>
            </a:r>
            <a:r>
              <a:rPr lang="no" u="sng">
                <a:solidFill>
                  <a:schemeClr val="hlink"/>
                </a:solidFill>
                <a:hlinkClick r:id="rId8"/>
              </a:rPr>
              <a:t>https://githubtocolab.com/mlcommons/croissant/blob/main/python/mlcroissant/recipes/tfds_croissant_builder.ipynb</a:t>
            </a:r>
            <a:r>
              <a:rPr lang="no"/>
              <a:t>]</a:t>
            </a:r>
            <a:endParaRPr/>
          </a:p>
          <a:p>
            <a:pPr indent="-270508" lvl="2" marL="1371600" rtl="0" algn="l">
              <a:lnSpc>
                <a:spcPct val="90000"/>
              </a:lnSpc>
              <a:spcBef>
                <a:spcPts val="400"/>
              </a:spcBef>
              <a:spcAft>
                <a:spcPts val="0"/>
              </a:spcAft>
              <a:buSzPct val="57142"/>
              <a:buChar char="■"/>
            </a:pPr>
            <a:r>
              <a:rPr lang="no"/>
              <a:t>Original [</a:t>
            </a:r>
            <a:r>
              <a:rPr lang="no" u="sng">
                <a:solidFill>
                  <a:schemeClr val="hlink"/>
                </a:solidFill>
                <a:hlinkClick r:id="rId9"/>
              </a:rPr>
              <a:t>https://github.com/mlcommons/croissant/blob/main/python/mlcroissant/recipes/tfds_croissant_builder.ipynb</a:t>
            </a:r>
            <a:r>
              <a:rPr lang="no"/>
              <a:t>   </a:t>
            </a:r>
            <a:endParaRPr/>
          </a:p>
        </p:txBody>
      </p:sp>
      <p:pic>
        <p:nvPicPr>
          <p:cNvPr id="481" name="Google Shape;481;p63"/>
          <p:cNvPicPr preferRelativeResize="0"/>
          <p:nvPr/>
        </p:nvPicPr>
        <p:blipFill rotWithShape="1">
          <a:blip r:embed="rId10">
            <a:alphaModFix/>
          </a:blip>
          <a:srcRect b="0" l="0" r="0" t="0"/>
          <a:stretch/>
        </p:blipFill>
        <p:spPr>
          <a:xfrm>
            <a:off x="8311625" y="52875"/>
            <a:ext cx="757950" cy="757950"/>
          </a:xfrm>
          <a:prstGeom prst="rect">
            <a:avLst/>
          </a:prstGeom>
          <a:noFill/>
          <a:ln>
            <a:noFill/>
          </a:ln>
        </p:spPr>
      </p:pic>
      <p:sp>
        <p:nvSpPr>
          <p:cNvPr id="482" name="Google Shape;482;p63"/>
          <p:cNvSpPr txBox="1"/>
          <p:nvPr/>
        </p:nvSpPr>
        <p:spPr>
          <a:xfrm>
            <a:off x="7914936" y="719705"/>
            <a:ext cx="1546800" cy="23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no" sz="600" u="none" cap="none" strike="noStrike">
                <a:solidFill>
                  <a:srgbClr val="000000"/>
                </a:solidFill>
                <a:latin typeface="Arial"/>
                <a:ea typeface="Arial"/>
                <a:cs typeface="Arial"/>
                <a:sym typeface="Arial"/>
              </a:rPr>
              <a:t>scan to access slides </a:t>
            </a:r>
            <a:endParaRPr b="0" i="0" sz="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00"/>
              <a:buFont typeface="Arial"/>
              <a:buNone/>
            </a:pPr>
            <a:r>
              <a:rPr b="0" i="0" lang="no" sz="600" u="none" cap="none" strike="noStrike">
                <a:solidFill>
                  <a:srgbClr val="000000"/>
                </a:solidFill>
                <a:latin typeface="Arial"/>
                <a:ea typeface="Arial"/>
                <a:cs typeface="Arial"/>
                <a:sym typeface="Arial"/>
              </a:rPr>
              <a:t>and links</a:t>
            </a:r>
            <a:endParaRPr b="0" i="0" sz="600" u="none" cap="none" strike="noStrike">
              <a:solidFill>
                <a:srgbClr val="000000"/>
              </a:solidFill>
              <a:latin typeface="Arial"/>
              <a:ea typeface="Arial"/>
              <a:cs typeface="Arial"/>
              <a:sym typeface="Arial"/>
            </a:endParaRPr>
          </a:p>
        </p:txBody>
      </p:sp>
      <p:sp>
        <p:nvSpPr>
          <p:cNvPr id="483" name="Google Shape;483;p63"/>
          <p:cNvSpPr/>
          <p:nvPr/>
        </p:nvSpPr>
        <p:spPr>
          <a:xfrm>
            <a:off x="3036650" y="232200"/>
            <a:ext cx="1988450" cy="686803"/>
          </a:xfrm>
          <a:custGeom>
            <a:rect b="b" l="l" r="r" t="t"/>
            <a:pathLst>
              <a:path extrusionOk="0" h="39551" w="79538">
                <a:moveTo>
                  <a:pt x="0" y="4788"/>
                </a:moveTo>
                <a:cubicBezTo>
                  <a:pt x="10375" y="2714"/>
                  <a:pt x="20946" y="-1107"/>
                  <a:pt x="31426" y="339"/>
                </a:cubicBezTo>
                <a:cubicBezTo>
                  <a:pt x="43670" y="2029"/>
                  <a:pt x="55582" y="7999"/>
                  <a:pt x="65076" y="15912"/>
                </a:cubicBezTo>
                <a:cubicBezTo>
                  <a:pt x="68217" y="18530"/>
                  <a:pt x="69197" y="23009"/>
                  <a:pt x="71751" y="26202"/>
                </a:cubicBezTo>
                <a:cubicBezTo>
                  <a:pt x="74969" y="30225"/>
                  <a:pt x="79538" y="34400"/>
                  <a:pt x="79538" y="39551"/>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p63"/>
          <p:cNvSpPr/>
          <p:nvPr/>
        </p:nvSpPr>
        <p:spPr>
          <a:xfrm>
            <a:off x="4274225" y="1937100"/>
            <a:ext cx="757979" cy="143407"/>
          </a:xfrm>
          <a:custGeom>
            <a:rect b="b" l="l" r="r" t="t"/>
            <a:pathLst>
              <a:path extrusionOk="0" h="17798" w="29479">
                <a:moveTo>
                  <a:pt x="0" y="0"/>
                </a:moveTo>
                <a:cubicBezTo>
                  <a:pt x="8116" y="8116"/>
                  <a:pt x="18588" y="14172"/>
                  <a:pt x="29479" y="17798"/>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p63"/>
          <p:cNvSpPr/>
          <p:nvPr/>
        </p:nvSpPr>
        <p:spPr>
          <a:xfrm>
            <a:off x="3154850" y="3384525"/>
            <a:ext cx="1870250" cy="853899"/>
          </a:xfrm>
          <a:custGeom>
            <a:rect b="b" l="l" r="r" t="t"/>
            <a:pathLst>
              <a:path extrusionOk="0" h="51170" w="74810">
                <a:moveTo>
                  <a:pt x="0" y="51170"/>
                </a:moveTo>
                <a:cubicBezTo>
                  <a:pt x="10126" y="51170"/>
                  <a:pt x="19933" y="47508"/>
                  <a:pt x="29757" y="45052"/>
                </a:cubicBezTo>
                <a:cubicBezTo>
                  <a:pt x="35058" y="43727"/>
                  <a:pt x="41343" y="44294"/>
                  <a:pt x="45609" y="40881"/>
                </a:cubicBezTo>
                <a:cubicBezTo>
                  <a:pt x="54194" y="34013"/>
                  <a:pt x="59697" y="23889"/>
                  <a:pt x="65354" y="14461"/>
                </a:cubicBezTo>
                <a:cubicBezTo>
                  <a:pt x="68317" y="9522"/>
                  <a:pt x="74810" y="5759"/>
                  <a:pt x="74810" y="0"/>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86" name="Google Shape;486;p63"/>
          <p:cNvPicPr preferRelativeResize="0"/>
          <p:nvPr/>
        </p:nvPicPr>
        <p:blipFill rotWithShape="1">
          <a:blip r:embed="rId11">
            <a:alphaModFix/>
          </a:blip>
          <a:srcRect b="0" l="0" r="0" t="0"/>
          <a:stretch/>
        </p:blipFill>
        <p:spPr>
          <a:xfrm>
            <a:off x="152400" y="120550"/>
            <a:ext cx="4920774" cy="4791901"/>
          </a:xfrm>
          <a:prstGeom prst="rect">
            <a:avLst/>
          </a:prstGeom>
          <a:noFill/>
          <a:ln>
            <a:noFill/>
          </a:ln>
        </p:spPr>
      </p:pic>
      <p:sp>
        <p:nvSpPr>
          <p:cNvPr id="487" name="Google Shape;487;p63"/>
          <p:cNvSpPr txBox="1"/>
          <p:nvPr/>
        </p:nvSpPr>
        <p:spPr>
          <a:xfrm>
            <a:off x="3972490" y="114673"/>
            <a:ext cx="3890100" cy="47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no" sz="1900" u="none" cap="none" strike="noStrike">
                <a:solidFill>
                  <a:srgbClr val="DF8222"/>
                </a:solidFill>
                <a:latin typeface="Arial"/>
                <a:ea typeface="Arial"/>
                <a:cs typeface="Arial"/>
                <a:sym typeface="Arial"/>
              </a:rPr>
              <a:t>Croissant for ML: state of art</a:t>
            </a:r>
            <a:endParaRPr b="0" i="0" sz="1900" u="none" cap="none" strike="noStrike">
              <a:solidFill>
                <a:srgbClr val="DF8222"/>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6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no">
                <a:solidFill>
                  <a:srgbClr val="DF8222"/>
                </a:solidFill>
                <a:latin typeface="Arial"/>
                <a:ea typeface="Arial"/>
                <a:cs typeface="Arial"/>
                <a:sym typeface="Arial"/>
              </a:rPr>
              <a:t>Croissant layers in detail</a:t>
            </a:r>
            <a:endParaRPr>
              <a:solidFill>
                <a:srgbClr val="DF8222"/>
              </a:solidFill>
              <a:latin typeface="Arial"/>
              <a:ea typeface="Arial"/>
              <a:cs typeface="Arial"/>
              <a:sym typeface="Arial"/>
            </a:endParaRPr>
          </a:p>
        </p:txBody>
      </p:sp>
      <p:sp>
        <p:nvSpPr>
          <p:cNvPr id="493" name="Google Shape;493;p64"/>
          <p:cNvSpPr txBox="1"/>
          <p:nvPr>
            <p:ph idx="1" type="body"/>
          </p:nvPr>
        </p:nvSpPr>
        <p:spPr>
          <a:xfrm>
            <a:off x="311700" y="1000075"/>
            <a:ext cx="8520600" cy="34164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SzPts val="1200"/>
              <a:buChar char="●"/>
            </a:pPr>
            <a:r>
              <a:rPr b="1" lang="no" sz="1200"/>
              <a:t>Dataset-level metadata</a:t>
            </a:r>
            <a:endParaRPr b="1" sz="1200"/>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Based on schema.org/Dataset</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Best practices for required fields, licence choice, etc.</a:t>
            </a:r>
            <a:endParaRPr sz="1400">
              <a:latin typeface="Arial"/>
              <a:ea typeface="Arial"/>
              <a:cs typeface="Arial"/>
              <a:sym typeface="Arial"/>
            </a:endParaRPr>
          </a:p>
          <a:p>
            <a:pPr indent="-304800" lvl="0" marL="457200" rtl="0" algn="l">
              <a:lnSpc>
                <a:spcPct val="115000"/>
              </a:lnSpc>
              <a:spcBef>
                <a:spcPts val="0"/>
              </a:spcBef>
              <a:spcAft>
                <a:spcPts val="0"/>
              </a:spcAft>
              <a:buSzPts val="1200"/>
              <a:buChar char="●"/>
            </a:pPr>
            <a:r>
              <a:rPr b="1" lang="no" sz="1200"/>
              <a:t>Resource description</a:t>
            </a:r>
            <a:endParaRPr b="1" sz="1200"/>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Flexible data access schemes (files, archives, local / remote directories)</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Support commonly used file formats (text, images, video, CSV, JSON, etc.)</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Allow for fine-grained versioning / checkpointing, and resource verification via checksums</a:t>
            </a:r>
            <a:endParaRPr sz="1400">
              <a:latin typeface="Arial"/>
              <a:ea typeface="Arial"/>
              <a:cs typeface="Arial"/>
              <a:sym typeface="Arial"/>
            </a:endParaRPr>
          </a:p>
          <a:p>
            <a:pPr indent="-304800" lvl="0" marL="457200" rtl="0" algn="l">
              <a:lnSpc>
                <a:spcPct val="115000"/>
              </a:lnSpc>
              <a:spcBef>
                <a:spcPts val="0"/>
              </a:spcBef>
              <a:spcAft>
                <a:spcPts val="0"/>
              </a:spcAft>
              <a:buSzPts val="1200"/>
              <a:buChar char="●"/>
            </a:pPr>
            <a:r>
              <a:rPr b="1" lang="no" sz="1200"/>
              <a:t>Content structure</a:t>
            </a:r>
            <a:endParaRPr b="1" sz="1200"/>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Agnostic to specific file formats</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Describe structure of tabular and nested data </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Expressive data type system with support for common semantic types</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"Join" across structured and unstructured data</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Define "flattened" / denormalized views that are suitable for ML applications</a:t>
            </a:r>
            <a:endParaRPr sz="1400">
              <a:latin typeface="Arial"/>
              <a:ea typeface="Arial"/>
              <a:cs typeface="Arial"/>
              <a:sym typeface="Arial"/>
            </a:endParaRPr>
          </a:p>
          <a:p>
            <a:pPr indent="-304800" lvl="0" marL="457200" rtl="0" algn="l">
              <a:lnSpc>
                <a:spcPct val="115000"/>
              </a:lnSpc>
              <a:spcBef>
                <a:spcPts val="0"/>
              </a:spcBef>
              <a:spcAft>
                <a:spcPts val="0"/>
              </a:spcAft>
              <a:buSzPts val="1200"/>
              <a:buChar char="●"/>
            </a:pPr>
            <a:r>
              <a:rPr b="1" lang="no" sz="1200"/>
              <a:t>ML Semantics - CDIF knowledge graph</a:t>
            </a:r>
            <a:endParaRPr b="1" sz="1200"/>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Mechanisms for data-driven Responsible AI</a:t>
            </a:r>
            <a:endParaRPr sz="1400">
              <a:latin typeface="Arial"/>
              <a:ea typeface="Arial"/>
              <a:cs typeface="Arial"/>
              <a:sym typeface="Arial"/>
            </a:endParaRPr>
          </a:p>
          <a:p>
            <a:pPr indent="-254000" lvl="1" marL="914400" rtl="0" algn="l">
              <a:lnSpc>
                <a:spcPct val="115000"/>
              </a:lnSpc>
              <a:spcBef>
                <a:spcPts val="0"/>
              </a:spcBef>
              <a:spcAft>
                <a:spcPts val="0"/>
              </a:spcAft>
              <a:buSzPts val="400"/>
              <a:buFont typeface="Arial"/>
              <a:buChar char="○"/>
            </a:pPr>
            <a:r>
              <a:rPr lang="no" sz="1400">
                <a:latin typeface="Arial"/>
                <a:ea typeface="Arial"/>
                <a:cs typeface="Arial"/>
                <a:sym typeface="Arial"/>
              </a:rPr>
              <a:t>Describe and link ML-specific concepts, e.g. </a:t>
            </a:r>
            <a:r>
              <a:rPr b="1" lang="no" sz="1400"/>
              <a:t>labels, variables, training/test splits</a:t>
            </a:r>
            <a:endParaRPr b="1" sz="1400"/>
          </a:p>
          <a:p>
            <a:pPr indent="0" lvl="0" marL="0" rtl="0" algn="l">
              <a:lnSpc>
                <a:spcPct val="115000"/>
              </a:lnSpc>
              <a:spcBef>
                <a:spcPts val="1200"/>
              </a:spcBef>
              <a:spcAft>
                <a:spcPts val="1200"/>
              </a:spcAft>
              <a:buSzPts val="1800"/>
              <a:buNone/>
            </a:pPr>
            <a:r>
              <a:t/>
            </a:r>
            <a:endParaRPr sz="400">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5"/>
          <p:cNvSpPr txBox="1"/>
          <p:nvPr>
            <p:ph type="title"/>
          </p:nvPr>
        </p:nvSpPr>
        <p:spPr>
          <a:xfrm>
            <a:off x="254124" y="32700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no" sz="2320">
                <a:solidFill>
                  <a:srgbClr val="DF8222"/>
                </a:solidFill>
              </a:rPr>
              <a:t>Semantic Croissant - Cross-domain interoperability </a:t>
            </a:r>
            <a:endParaRPr sz="2320">
              <a:solidFill>
                <a:srgbClr val="DF8222"/>
              </a:solidFill>
            </a:endParaRPr>
          </a:p>
          <a:p>
            <a:pPr indent="0" lvl="0" marL="0" rtl="0" algn="ctr">
              <a:lnSpc>
                <a:spcPct val="100000"/>
              </a:lnSpc>
              <a:spcBef>
                <a:spcPts val="0"/>
              </a:spcBef>
              <a:spcAft>
                <a:spcPts val="0"/>
              </a:spcAft>
              <a:buSzPts val="990"/>
              <a:buNone/>
            </a:pPr>
            <a:r>
              <a:rPr lang="no" sz="2320">
                <a:solidFill>
                  <a:srgbClr val="DF8222"/>
                </a:solidFill>
              </a:rPr>
              <a:t>framework (CDIF) </a:t>
            </a:r>
            <a:endParaRPr sz="2320">
              <a:solidFill>
                <a:srgbClr val="DF8222"/>
              </a:solidFill>
            </a:endParaRPr>
          </a:p>
        </p:txBody>
      </p:sp>
      <p:pic>
        <p:nvPicPr>
          <p:cNvPr id="499" name="Google Shape;499;p65" title="Screenshot 2025-09-01 at 00.23.13.png"/>
          <p:cNvPicPr preferRelativeResize="0"/>
          <p:nvPr/>
        </p:nvPicPr>
        <p:blipFill rotWithShape="1">
          <a:blip r:embed="rId3">
            <a:alphaModFix/>
          </a:blip>
          <a:srcRect b="0" l="0" r="0" t="0"/>
          <a:stretch/>
        </p:blipFill>
        <p:spPr>
          <a:xfrm>
            <a:off x="200380" y="1170125"/>
            <a:ext cx="8723973" cy="38209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6"/>
          <p:cNvSpPr txBox="1"/>
          <p:nvPr>
            <p:ph type="title"/>
          </p:nvPr>
        </p:nvSpPr>
        <p:spPr>
          <a:xfrm>
            <a:off x="1832850" y="10373"/>
            <a:ext cx="6007200" cy="3141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no">
                <a:solidFill>
                  <a:srgbClr val="DF8222"/>
                </a:solidFill>
              </a:rPr>
              <a:t>Responsible AI: Croissant and DDI</a:t>
            </a:r>
            <a:endParaRPr>
              <a:solidFill>
                <a:srgbClr val="DF8222"/>
              </a:solidFill>
            </a:endParaRPr>
          </a:p>
          <a:p>
            <a:pPr indent="0" lvl="0" marL="0" rtl="0" algn="ctr">
              <a:lnSpc>
                <a:spcPct val="100000"/>
              </a:lnSpc>
              <a:spcBef>
                <a:spcPts val="0"/>
              </a:spcBef>
              <a:spcAft>
                <a:spcPts val="0"/>
              </a:spcAft>
              <a:buSzPct val="178388"/>
              <a:buNone/>
            </a:pPr>
            <a:r>
              <a:rPr lang="no" sz="1744"/>
              <a:t>(Data Documentation Initiative)</a:t>
            </a:r>
            <a:endParaRPr sz="1744"/>
          </a:p>
          <a:p>
            <a:pPr indent="0" lvl="0" marL="0" rtl="0" algn="ctr">
              <a:lnSpc>
                <a:spcPct val="100000"/>
              </a:lnSpc>
              <a:spcBef>
                <a:spcPts val="0"/>
              </a:spcBef>
              <a:spcAft>
                <a:spcPts val="0"/>
              </a:spcAft>
              <a:buSzPct val="111111"/>
              <a:buNone/>
            </a:pPr>
            <a:r>
              <a:rPr lang="no"/>
              <a:t> </a:t>
            </a:r>
            <a:endParaRPr/>
          </a:p>
        </p:txBody>
      </p:sp>
      <p:pic>
        <p:nvPicPr>
          <p:cNvPr id="505" name="Google Shape;505;p66"/>
          <p:cNvPicPr preferRelativeResize="0"/>
          <p:nvPr/>
        </p:nvPicPr>
        <p:blipFill rotWithShape="1">
          <a:blip r:embed="rId3">
            <a:alphaModFix/>
          </a:blip>
          <a:srcRect b="0" l="0" r="0" t="0"/>
          <a:stretch/>
        </p:blipFill>
        <p:spPr>
          <a:xfrm>
            <a:off x="4534175" y="828850"/>
            <a:ext cx="4412698" cy="3759051"/>
          </a:xfrm>
          <a:prstGeom prst="rect">
            <a:avLst/>
          </a:prstGeom>
          <a:noFill/>
          <a:ln>
            <a:noFill/>
          </a:ln>
        </p:spPr>
      </p:pic>
      <p:sp>
        <p:nvSpPr>
          <p:cNvPr id="506" name="Google Shape;506;p66"/>
          <p:cNvSpPr txBox="1"/>
          <p:nvPr/>
        </p:nvSpPr>
        <p:spPr>
          <a:xfrm>
            <a:off x="358425" y="860225"/>
            <a:ext cx="3974100" cy="420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1800"/>
              </a:spcBef>
              <a:spcAft>
                <a:spcPts val="0"/>
              </a:spcAft>
              <a:buClr>
                <a:schemeClr val="dk1"/>
              </a:buClr>
              <a:buSzPts val="1100"/>
              <a:buFont typeface="Arial"/>
              <a:buNone/>
            </a:pPr>
            <a:r>
              <a:rPr b="0" i="0" lang="no" sz="1000" u="none" cap="none" strike="noStrike">
                <a:solidFill>
                  <a:srgbClr val="24292E"/>
                </a:solidFill>
                <a:latin typeface="Arial"/>
                <a:ea typeface="Arial"/>
                <a:cs typeface="Arial"/>
                <a:sym typeface="Arial"/>
              </a:rPr>
              <a:t>Responsible AI</a:t>
            </a:r>
            <a:endParaRPr b="0" i="0" sz="1000" u="none" cap="none" strike="noStrike">
              <a:solidFill>
                <a:srgbClr val="24292E"/>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1" lang="no" sz="800" u="none" cap="none" strike="noStrike">
                <a:solidFill>
                  <a:srgbClr val="24292E"/>
                </a:solidFill>
                <a:latin typeface="Arial"/>
                <a:ea typeface="Arial"/>
                <a:cs typeface="Arial"/>
                <a:sym typeface="Arial"/>
              </a:rPr>
              <a:t>“As AI advances at rapid speed there is increased recognition among researchers, practitioners and policy makers that we need to explore, understand, manage, and assess </a:t>
            </a:r>
            <a:r>
              <a:rPr b="0" i="1" lang="no" sz="800" u="none" cap="none" strike="noStrike">
                <a:solidFill>
                  <a:srgbClr val="0366D6"/>
                </a:solidFill>
                <a:uFill>
                  <a:noFill/>
                </a:uFill>
                <a:latin typeface="Arial"/>
                <a:ea typeface="Arial"/>
                <a:cs typeface="Arial"/>
                <a:sym typeface="Arial"/>
                <a:hlinkClick r:id="rId4">
                  <a:extLst>
                    <a:ext uri="{A12FA001-AC4F-418D-AE19-62706E023703}">
                      <ahyp:hlinkClr val="tx"/>
                    </a:ext>
                  </a:extLst>
                </a:hlinkClick>
              </a:rPr>
              <a:t>its economic, social, and environmental impacts</a:t>
            </a:r>
            <a:r>
              <a:rPr b="0" i="1" lang="no" sz="800" u="none" cap="none" strike="noStrike">
                <a:solidFill>
                  <a:srgbClr val="24292E"/>
                </a:solidFill>
                <a:latin typeface="Arial"/>
                <a:ea typeface="Arial"/>
                <a:cs typeface="Arial"/>
                <a:sym typeface="Arial"/>
              </a:rPr>
              <a:t>. One of the main instruments to operationalise responsible AI (RAI) is dataset documentation.</a:t>
            </a:r>
            <a:endParaRPr b="0" i="1" sz="800" u="none" cap="none" strike="noStrike">
              <a:solidFill>
                <a:srgbClr val="24292E"/>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1" lang="no" sz="800" u="none" cap="none" strike="noStrike">
                <a:solidFill>
                  <a:srgbClr val="24292E"/>
                </a:solidFill>
                <a:latin typeface="Arial"/>
                <a:ea typeface="Arial"/>
                <a:cs typeface="Arial"/>
                <a:sym typeface="Arial"/>
              </a:rPr>
              <a:t>This is how Croissant helps address RAI:</a:t>
            </a:r>
            <a:endParaRPr b="0" i="1" sz="800" u="none" cap="none" strike="noStrike">
              <a:solidFill>
                <a:srgbClr val="24292E"/>
              </a:solidFill>
              <a:latin typeface="Arial"/>
              <a:ea typeface="Arial"/>
              <a:cs typeface="Arial"/>
              <a:sym typeface="Arial"/>
            </a:endParaRPr>
          </a:p>
          <a:p>
            <a:pPr indent="-279400" lvl="0" marL="457200" marR="0" rtl="0" algn="l">
              <a:lnSpc>
                <a:spcPct val="115000"/>
              </a:lnSpc>
              <a:spcBef>
                <a:spcPts val="1200"/>
              </a:spcBef>
              <a:spcAft>
                <a:spcPts val="0"/>
              </a:spcAft>
              <a:buClr>
                <a:srgbClr val="24292E"/>
              </a:buClr>
              <a:buSzPts val="800"/>
              <a:buFont typeface="Arial"/>
              <a:buAutoNum type="arabicPeriod"/>
            </a:pPr>
            <a:r>
              <a:rPr b="0" i="1" lang="no" sz="800" u="none" cap="none" strike="noStrike">
                <a:solidFill>
                  <a:srgbClr val="24292E"/>
                </a:solidFill>
                <a:latin typeface="Arial"/>
                <a:ea typeface="Arial"/>
                <a:cs typeface="Arial"/>
                <a:sym typeface="Arial"/>
              </a:rPr>
              <a:t>It proposes a machine-readable way to capture and publish metadata about ML datasets – this makes existing documentation solutions like </a:t>
            </a:r>
            <a:r>
              <a:rPr b="0" i="1" lang="no" sz="800" u="none" cap="none" strike="noStrike">
                <a:solidFill>
                  <a:srgbClr val="0366D6"/>
                </a:solidFill>
                <a:uFill>
                  <a:noFill/>
                </a:uFill>
                <a:latin typeface="Arial"/>
                <a:ea typeface="Arial"/>
                <a:cs typeface="Arial"/>
                <a:sym typeface="Arial"/>
                <a:hlinkClick r:id="rId5">
                  <a:extLst>
                    <a:ext uri="{A12FA001-AC4F-418D-AE19-62706E023703}">
                      <ahyp:hlinkClr val="tx"/>
                    </a:ext>
                  </a:extLst>
                </a:hlinkClick>
              </a:rPr>
              <a:t>Data Cards</a:t>
            </a:r>
            <a:r>
              <a:rPr b="0" i="1" lang="no" sz="800" u="none" cap="none" strike="noStrike">
                <a:solidFill>
                  <a:srgbClr val="24292E"/>
                </a:solidFill>
                <a:latin typeface="Arial"/>
                <a:ea typeface="Arial"/>
                <a:cs typeface="Arial"/>
                <a:sym typeface="Arial"/>
              </a:rPr>
              <a:t> easier to publish, share, discover, and reuse;</a:t>
            </a:r>
            <a:endParaRPr b="0" i="1" sz="800" u="none" cap="none" strike="noStrike">
              <a:solidFill>
                <a:srgbClr val="24292E"/>
              </a:solidFill>
              <a:latin typeface="Arial"/>
              <a:ea typeface="Arial"/>
              <a:cs typeface="Arial"/>
              <a:sym typeface="Arial"/>
            </a:endParaRPr>
          </a:p>
          <a:p>
            <a:pPr indent="-279400" lvl="0" marL="457200" marR="0" rtl="0" algn="l">
              <a:lnSpc>
                <a:spcPct val="115000"/>
              </a:lnSpc>
              <a:spcBef>
                <a:spcPts val="0"/>
              </a:spcBef>
              <a:spcAft>
                <a:spcPts val="0"/>
              </a:spcAft>
              <a:buClr>
                <a:srgbClr val="24292E"/>
              </a:buClr>
              <a:buSzPts val="800"/>
              <a:buFont typeface="Arial"/>
              <a:buAutoNum type="arabicPeriod"/>
            </a:pPr>
            <a:r>
              <a:rPr b="0" i="1" lang="no" sz="800" u="none" cap="none" strike="noStrike">
                <a:solidFill>
                  <a:srgbClr val="24292E"/>
                </a:solidFill>
                <a:latin typeface="Arial"/>
                <a:ea typeface="Arial"/>
                <a:cs typeface="Arial"/>
                <a:sym typeface="Arial"/>
              </a:rPr>
              <a:t>It records at a granular level how a dataset was created, processed and enriched throughout its lifecycle – this process is meant to be automated as much as possible by integrating Croissant with popular ML frameworks. By allowing the metadata to be loaded automatically, Croissant also enables developers to compute RAI metrics automatically and systematically, identifying potential data quality issues to be fixed.</a:t>
            </a:r>
            <a:endParaRPr b="0" i="1" sz="800" u="none" cap="none" strike="noStrike">
              <a:solidFill>
                <a:srgbClr val="24292E"/>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1" lang="no" sz="800" u="none" cap="none" strike="noStrike">
                <a:solidFill>
                  <a:srgbClr val="24292E"/>
                </a:solidFill>
                <a:latin typeface="Arial"/>
                <a:ea typeface="Arial"/>
                <a:cs typeface="Arial"/>
                <a:sym typeface="Arial"/>
              </a:rPr>
              <a:t>Croissant is designed to be modular and extensible. One such extension is the Croissant RAI vocabulary, which addresses 7 specific use cases, starting with the data life cycle, data labeling, and participatory scenarios to AI safety and fairness evaluation, traceability, regulatory compliance and inclusion. More details are available in the . We welcome additional extensions from the community to meet the needs of specific data modalities (e.g. audio or video) and domains (e.g. geospatial, life sciences, cultural heritage).”</a:t>
            </a:r>
            <a:endParaRPr b="0" i="1" sz="800" u="none" cap="none" strike="noStrike">
              <a:solidFill>
                <a:srgbClr val="24292E"/>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800"/>
              <a:buFont typeface="Arial"/>
              <a:buNone/>
            </a:pPr>
            <a:r>
              <a:t/>
            </a:r>
            <a:endParaRPr b="0" i="0" sz="800" u="none" cap="none" strike="noStrike">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67"/>
          <p:cNvSpPr txBox="1"/>
          <p:nvPr>
            <p:ph type="title"/>
          </p:nvPr>
        </p:nvSpPr>
        <p:spPr>
          <a:xfrm>
            <a:off x="1750574" y="0"/>
            <a:ext cx="7159500" cy="4503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no">
                <a:solidFill>
                  <a:srgbClr val="DF8222"/>
                </a:solidFill>
              </a:rPr>
              <a:t>DDI variables in Croissant - breaking the bias</a:t>
            </a:r>
            <a:endParaRPr>
              <a:solidFill>
                <a:srgbClr val="DF8222"/>
              </a:solidFill>
            </a:endParaRPr>
          </a:p>
          <a:p>
            <a:pPr indent="0" lvl="0" marL="0" rtl="0" algn="l">
              <a:lnSpc>
                <a:spcPct val="100000"/>
              </a:lnSpc>
              <a:spcBef>
                <a:spcPts val="0"/>
              </a:spcBef>
              <a:spcAft>
                <a:spcPts val="0"/>
              </a:spcAft>
              <a:buSzPct val="111111"/>
              <a:buNone/>
            </a:pPr>
            <a:r>
              <a:rPr lang="no" sz="2800"/>
              <a:t>            </a:t>
            </a:r>
            <a:r>
              <a:rPr lang="no" sz="1900"/>
              <a:t>(attributes, categories, units of measurements, …)</a:t>
            </a:r>
            <a:endParaRPr sz="1900"/>
          </a:p>
        </p:txBody>
      </p:sp>
      <p:pic>
        <p:nvPicPr>
          <p:cNvPr id="512" name="Google Shape;512;p67"/>
          <p:cNvPicPr preferRelativeResize="0"/>
          <p:nvPr/>
        </p:nvPicPr>
        <p:blipFill rotWithShape="1">
          <a:blip r:embed="rId3">
            <a:alphaModFix/>
          </a:blip>
          <a:srcRect b="0" l="0" r="0" t="0"/>
          <a:stretch/>
        </p:blipFill>
        <p:spPr>
          <a:xfrm>
            <a:off x="1489750" y="931900"/>
            <a:ext cx="3315401" cy="1975802"/>
          </a:xfrm>
          <a:prstGeom prst="rect">
            <a:avLst/>
          </a:prstGeom>
          <a:noFill/>
          <a:ln>
            <a:noFill/>
          </a:ln>
        </p:spPr>
      </p:pic>
      <p:pic>
        <p:nvPicPr>
          <p:cNvPr id="513" name="Google Shape;513;p67"/>
          <p:cNvPicPr preferRelativeResize="0"/>
          <p:nvPr/>
        </p:nvPicPr>
        <p:blipFill rotWithShape="1">
          <a:blip r:embed="rId4">
            <a:alphaModFix/>
          </a:blip>
          <a:srcRect b="0" l="0" r="0" t="0"/>
          <a:stretch/>
        </p:blipFill>
        <p:spPr>
          <a:xfrm>
            <a:off x="2681550" y="2977375"/>
            <a:ext cx="3834501" cy="1944349"/>
          </a:xfrm>
          <a:prstGeom prst="rect">
            <a:avLst/>
          </a:prstGeom>
          <a:noFill/>
          <a:ln>
            <a:noFill/>
          </a:ln>
        </p:spPr>
      </p:pic>
      <p:pic>
        <p:nvPicPr>
          <p:cNvPr id="514" name="Google Shape;514;p67"/>
          <p:cNvPicPr preferRelativeResize="0"/>
          <p:nvPr/>
        </p:nvPicPr>
        <p:blipFill rotWithShape="1">
          <a:blip r:embed="rId5">
            <a:alphaModFix/>
          </a:blip>
          <a:srcRect b="0" l="0" r="0" t="0"/>
          <a:stretch/>
        </p:blipFill>
        <p:spPr>
          <a:xfrm>
            <a:off x="6671150" y="2999675"/>
            <a:ext cx="2088026" cy="1975798"/>
          </a:xfrm>
          <a:prstGeom prst="rect">
            <a:avLst/>
          </a:prstGeom>
          <a:noFill/>
          <a:ln>
            <a:noFill/>
          </a:ln>
        </p:spPr>
      </p:pic>
      <p:pic>
        <p:nvPicPr>
          <p:cNvPr id="515" name="Google Shape;515;p67"/>
          <p:cNvPicPr preferRelativeResize="0"/>
          <p:nvPr/>
        </p:nvPicPr>
        <p:blipFill rotWithShape="1">
          <a:blip r:embed="rId6">
            <a:alphaModFix/>
          </a:blip>
          <a:srcRect b="0" l="0" r="0" t="0"/>
          <a:stretch/>
        </p:blipFill>
        <p:spPr>
          <a:xfrm>
            <a:off x="168000" y="2999675"/>
            <a:ext cx="2291751" cy="1162624"/>
          </a:xfrm>
          <a:prstGeom prst="rect">
            <a:avLst/>
          </a:prstGeom>
          <a:noFill/>
          <a:ln>
            <a:noFill/>
          </a:ln>
        </p:spPr>
      </p:pic>
      <p:pic>
        <p:nvPicPr>
          <p:cNvPr id="516" name="Google Shape;516;p67"/>
          <p:cNvPicPr preferRelativeResize="0"/>
          <p:nvPr/>
        </p:nvPicPr>
        <p:blipFill rotWithShape="1">
          <a:blip r:embed="rId7">
            <a:alphaModFix/>
          </a:blip>
          <a:srcRect b="0" l="0" r="0" t="0"/>
          <a:stretch/>
        </p:blipFill>
        <p:spPr>
          <a:xfrm>
            <a:off x="107425" y="931900"/>
            <a:ext cx="1321725" cy="1850400"/>
          </a:xfrm>
          <a:prstGeom prst="rect">
            <a:avLst/>
          </a:prstGeom>
          <a:noFill/>
          <a:ln>
            <a:noFill/>
          </a:ln>
        </p:spPr>
      </p:pic>
      <p:sp>
        <p:nvSpPr>
          <p:cNvPr id="517" name="Google Shape;517;p67"/>
          <p:cNvSpPr txBox="1"/>
          <p:nvPr/>
        </p:nvSpPr>
        <p:spPr>
          <a:xfrm>
            <a:off x="168000" y="4267475"/>
            <a:ext cx="25806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no" sz="2000" u="none" cap="none" strike="noStrike">
                <a:solidFill>
                  <a:schemeClr val="dk1"/>
                </a:solidFill>
                <a:latin typeface="Calibri"/>
                <a:ea typeface="Calibri"/>
                <a:cs typeface="Calibri"/>
                <a:sym typeface="Calibri"/>
              </a:rPr>
              <a:t>Responsible AI in Croissant?</a:t>
            </a:r>
            <a:endParaRPr b="0" i="0" sz="2000" u="none" cap="none" strike="noStrike">
              <a:solidFill>
                <a:schemeClr val="dk1"/>
              </a:solidFill>
              <a:latin typeface="Calibri"/>
              <a:ea typeface="Calibri"/>
              <a:cs typeface="Calibri"/>
              <a:sym typeface="Calibri"/>
            </a:endParaRPr>
          </a:p>
        </p:txBody>
      </p:sp>
      <p:cxnSp>
        <p:nvCxnSpPr>
          <p:cNvPr id="518" name="Google Shape;518;p67"/>
          <p:cNvCxnSpPr/>
          <p:nvPr/>
        </p:nvCxnSpPr>
        <p:spPr>
          <a:xfrm>
            <a:off x="147850" y="2930175"/>
            <a:ext cx="8853300" cy="4500"/>
          </a:xfrm>
          <a:prstGeom prst="straightConnector1">
            <a:avLst/>
          </a:prstGeom>
          <a:noFill/>
          <a:ln cap="flat" cmpd="sng" w="9525">
            <a:solidFill>
              <a:schemeClr val="dk2"/>
            </a:solidFill>
            <a:prstDash val="solid"/>
            <a:round/>
            <a:headEnd len="sm" w="sm" type="none"/>
            <a:tailEnd len="sm" w="sm"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68"/>
          <p:cNvSpPr txBox="1"/>
          <p:nvPr>
            <p:ph type="title"/>
          </p:nvPr>
        </p:nvSpPr>
        <p:spPr>
          <a:xfrm>
            <a:off x="389650" y="323286"/>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no" sz="2420">
                <a:solidFill>
                  <a:srgbClr val="DF8222"/>
                </a:solidFill>
              </a:rPr>
              <a:t>DDI-CDI transformations in CDIF</a:t>
            </a:r>
            <a:endParaRPr sz="2420">
              <a:solidFill>
                <a:srgbClr val="DF8222"/>
              </a:solidFill>
            </a:endParaRPr>
          </a:p>
          <a:p>
            <a:pPr indent="0" lvl="0" marL="0" rtl="0" algn="ctr">
              <a:lnSpc>
                <a:spcPct val="100000"/>
              </a:lnSpc>
              <a:spcBef>
                <a:spcPts val="0"/>
              </a:spcBef>
              <a:spcAft>
                <a:spcPts val="0"/>
              </a:spcAft>
              <a:buSzPts val="990"/>
              <a:buNone/>
            </a:pPr>
            <a:r>
              <a:rPr lang="no" sz="2220"/>
              <a:t>(Cross-domain interoperability framework)</a:t>
            </a:r>
            <a:endParaRPr sz="2220"/>
          </a:p>
        </p:txBody>
      </p:sp>
      <p:sp>
        <p:nvSpPr>
          <p:cNvPr id="524" name="Google Shape;524;p68"/>
          <p:cNvSpPr txBox="1"/>
          <p:nvPr>
            <p:ph idx="1" type="body"/>
          </p:nvPr>
        </p:nvSpPr>
        <p:spPr>
          <a:xfrm>
            <a:off x="1994175" y="1200550"/>
            <a:ext cx="611400" cy="38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200"/>
              </a:spcAft>
              <a:buSzPts val="1800"/>
              <a:buNone/>
            </a:pPr>
            <a:r>
              <a:rPr lang="no" sz="1400"/>
              <a:t>Input</a:t>
            </a:r>
            <a:endParaRPr sz="1400"/>
          </a:p>
        </p:txBody>
      </p:sp>
      <p:pic>
        <p:nvPicPr>
          <p:cNvPr id="525" name="Google Shape;525;p68"/>
          <p:cNvPicPr preferRelativeResize="0"/>
          <p:nvPr/>
        </p:nvPicPr>
        <p:blipFill rotWithShape="1">
          <a:blip r:embed="rId3">
            <a:alphaModFix/>
          </a:blip>
          <a:srcRect b="0" l="0" r="0" t="0"/>
          <a:stretch/>
        </p:blipFill>
        <p:spPr>
          <a:xfrm>
            <a:off x="311700" y="1673025"/>
            <a:ext cx="3000400" cy="2104551"/>
          </a:xfrm>
          <a:prstGeom prst="rect">
            <a:avLst/>
          </a:prstGeom>
          <a:noFill/>
          <a:ln>
            <a:noFill/>
          </a:ln>
        </p:spPr>
      </p:pic>
      <p:sp>
        <p:nvSpPr>
          <p:cNvPr id="526" name="Google Shape;526;p68"/>
          <p:cNvSpPr txBox="1"/>
          <p:nvPr/>
        </p:nvSpPr>
        <p:spPr>
          <a:xfrm>
            <a:off x="5941475" y="1211375"/>
            <a:ext cx="3220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no" sz="1400" u="none" cap="none" strike="noStrike">
                <a:solidFill>
                  <a:schemeClr val="dk2"/>
                </a:solidFill>
                <a:latin typeface="Arial"/>
                <a:ea typeface="Arial"/>
                <a:cs typeface="Arial"/>
                <a:sym typeface="Arial"/>
              </a:rPr>
              <a:t>Output</a:t>
            </a:r>
            <a:endParaRPr b="0" i="0" sz="1400" u="none" cap="none" strike="noStrike">
              <a:solidFill>
                <a:schemeClr val="dk2"/>
              </a:solidFill>
              <a:latin typeface="Arial"/>
              <a:ea typeface="Arial"/>
              <a:cs typeface="Arial"/>
              <a:sym typeface="Arial"/>
            </a:endParaRPr>
          </a:p>
        </p:txBody>
      </p:sp>
      <p:pic>
        <p:nvPicPr>
          <p:cNvPr id="527" name="Google Shape;527;p68"/>
          <p:cNvPicPr preferRelativeResize="0"/>
          <p:nvPr/>
        </p:nvPicPr>
        <p:blipFill rotWithShape="1">
          <a:blip r:embed="rId4">
            <a:alphaModFix/>
          </a:blip>
          <a:srcRect b="0" l="0" r="0" t="0"/>
          <a:stretch/>
        </p:blipFill>
        <p:spPr>
          <a:xfrm>
            <a:off x="4091425" y="1687775"/>
            <a:ext cx="4900173" cy="3141026"/>
          </a:xfrm>
          <a:prstGeom prst="rect">
            <a:avLst/>
          </a:prstGeom>
          <a:noFill/>
          <a:ln>
            <a:noFill/>
          </a:ln>
        </p:spPr>
      </p:pic>
      <p:sp>
        <p:nvSpPr>
          <p:cNvPr id="528" name="Google Shape;528;p68"/>
          <p:cNvSpPr/>
          <p:nvPr/>
        </p:nvSpPr>
        <p:spPr>
          <a:xfrm>
            <a:off x="3375950" y="2698400"/>
            <a:ext cx="715500" cy="329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p68"/>
          <p:cNvSpPr txBox="1"/>
          <p:nvPr/>
        </p:nvSpPr>
        <p:spPr>
          <a:xfrm>
            <a:off x="389650" y="4100424"/>
            <a:ext cx="3438600" cy="9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no" sz="1700" u="none" cap="none" strike="noStrike">
                <a:solidFill>
                  <a:schemeClr val="dk2"/>
                </a:solidFill>
                <a:latin typeface="Arial"/>
                <a:ea typeface="Arial"/>
                <a:cs typeface="Arial"/>
                <a:sym typeface="Arial"/>
              </a:rPr>
              <a:t>Graph representation serves as</a:t>
            </a:r>
            <a:endParaRPr b="0" i="0" sz="17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no" sz="1700" u="none" cap="none" strike="noStrike">
                <a:solidFill>
                  <a:schemeClr val="dk2"/>
                </a:solidFill>
                <a:latin typeface="Arial"/>
                <a:ea typeface="Arial"/>
                <a:cs typeface="Arial"/>
                <a:sym typeface="Arial"/>
              </a:rPr>
              <a:t>“Navigation layer” for AI models: </a:t>
            </a:r>
            <a:endParaRPr b="0" i="0" sz="17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no" sz="1700" u="none" cap="none" strike="noStrike">
                <a:solidFill>
                  <a:schemeClr val="dk2"/>
                </a:solidFill>
                <a:latin typeface="Arial"/>
                <a:ea typeface="Arial"/>
                <a:cs typeface="Arial"/>
                <a:sym typeface="Arial"/>
              </a:rPr>
              <a:t>“The system of cells interlinked” </a:t>
            </a:r>
            <a:endParaRPr b="0" i="0" sz="1700" u="none" cap="none" strike="noStrike">
              <a:solidFill>
                <a:schemeClr val="dk2"/>
              </a:solidFill>
              <a:latin typeface="Arial"/>
              <a:ea typeface="Arial"/>
              <a:cs typeface="Arial"/>
              <a:sym typeface="Arial"/>
            </a:endParaRPr>
          </a:p>
        </p:txBody>
      </p:sp>
      <p:sp>
        <p:nvSpPr>
          <p:cNvPr id="530" name="Google Shape;530;p68"/>
          <p:cNvSpPr/>
          <p:nvPr/>
        </p:nvSpPr>
        <p:spPr>
          <a:xfrm>
            <a:off x="404325" y="31100"/>
            <a:ext cx="8467500" cy="4899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no" sz="2300">
                <a:solidFill>
                  <a:srgbClr val="777777"/>
                </a:solidFill>
                <a:highlight>
                  <a:schemeClr val="lt1"/>
                </a:highlight>
                <a:latin typeface="Roboto"/>
                <a:ea typeface="Roboto"/>
                <a:cs typeface="Roboto"/>
                <a:sym typeface="Roboto"/>
              </a:rPr>
              <a:t> Scientific Work Plan 2024-2026</a:t>
            </a:r>
            <a:endParaRPr sz="4100"/>
          </a:p>
        </p:txBody>
      </p:sp>
      <p:sp>
        <p:nvSpPr>
          <p:cNvPr id="225" name="Google Shape;225;p42"/>
          <p:cNvSpPr txBox="1"/>
          <p:nvPr>
            <p:ph idx="1" type="body"/>
          </p:nvPr>
        </p:nvSpPr>
        <p:spPr>
          <a:xfrm>
            <a:off x="311700" y="1152475"/>
            <a:ext cx="8561400" cy="3648000"/>
          </a:xfrm>
          <a:prstGeom prst="rect">
            <a:avLst/>
          </a:prstGeom>
        </p:spPr>
        <p:txBody>
          <a:bodyPr anchorCtr="0" anchor="t" bIns="91425" lIns="91425" spcFirstLastPara="1" rIns="91425" wrap="square" tIns="91425">
            <a:normAutofit lnSpcReduction="20000"/>
          </a:bodyPr>
          <a:lstStyle/>
          <a:p>
            <a:pPr indent="-355600" lvl="0" marL="457200" rtl="0" algn="l">
              <a:spcBef>
                <a:spcPts val="500"/>
              </a:spcBef>
              <a:spcAft>
                <a:spcPts val="0"/>
              </a:spcAft>
              <a:buClr>
                <a:srgbClr val="204663"/>
              </a:buClr>
              <a:buSzPts val="2000"/>
              <a:buChar char="●"/>
            </a:pPr>
            <a:r>
              <a:rPr b="1" lang="no" sz="2000">
                <a:solidFill>
                  <a:srgbClr val="204663"/>
                </a:solidFill>
              </a:rPr>
              <a:t>Executive Board</a:t>
            </a:r>
            <a:r>
              <a:rPr lang="no" sz="2000">
                <a:solidFill>
                  <a:srgbClr val="204663"/>
                </a:solidFill>
              </a:rPr>
              <a:t> sets the tone and the priorities for the DDI Alliance</a:t>
            </a:r>
            <a:br>
              <a:rPr lang="no" sz="2000">
                <a:solidFill>
                  <a:srgbClr val="204663"/>
                </a:solidFill>
              </a:rPr>
            </a:br>
            <a:endParaRPr sz="2000">
              <a:solidFill>
                <a:srgbClr val="204663"/>
              </a:solidFill>
            </a:endParaRPr>
          </a:p>
          <a:p>
            <a:pPr indent="-355600" lvl="0" marL="457200" rtl="0" algn="l">
              <a:spcBef>
                <a:spcPts val="0"/>
              </a:spcBef>
              <a:spcAft>
                <a:spcPts val="0"/>
              </a:spcAft>
              <a:buClr>
                <a:srgbClr val="204663"/>
              </a:buClr>
              <a:buSzPts val="2000"/>
              <a:buChar char="●"/>
            </a:pPr>
            <a:r>
              <a:rPr b="1" lang="no" sz="2000">
                <a:solidFill>
                  <a:srgbClr val="9900FF"/>
                </a:solidFill>
              </a:rPr>
              <a:t>Scientific Board </a:t>
            </a:r>
            <a:r>
              <a:rPr lang="no" sz="2000">
                <a:solidFill>
                  <a:srgbClr val="9900FF"/>
                </a:solidFill>
              </a:rPr>
              <a:t>defines overall goals and supports the delivery of concrete implementation by the Working Groups.</a:t>
            </a:r>
            <a:br>
              <a:rPr lang="no" sz="2000">
                <a:solidFill>
                  <a:srgbClr val="204663"/>
                </a:solidFill>
              </a:rPr>
            </a:br>
            <a:endParaRPr sz="2000">
              <a:solidFill>
                <a:srgbClr val="204663"/>
              </a:solidFill>
            </a:endParaRPr>
          </a:p>
          <a:p>
            <a:pPr indent="-355600" lvl="0" marL="457200" rtl="0" algn="l">
              <a:spcBef>
                <a:spcPts val="0"/>
              </a:spcBef>
              <a:spcAft>
                <a:spcPts val="0"/>
              </a:spcAft>
              <a:buClr>
                <a:srgbClr val="204663"/>
              </a:buClr>
              <a:buSzPts val="2000"/>
              <a:buChar char="●"/>
            </a:pPr>
            <a:r>
              <a:rPr b="1" lang="no" sz="2000">
                <a:solidFill>
                  <a:srgbClr val="204663"/>
                </a:solidFill>
              </a:rPr>
              <a:t>Technical Committee</a:t>
            </a:r>
            <a:r>
              <a:rPr lang="no" sz="2000">
                <a:solidFill>
                  <a:srgbClr val="204663"/>
                </a:solidFill>
              </a:rPr>
              <a:t> oversees standards and technical best practice across all working groups and products.</a:t>
            </a:r>
            <a:br>
              <a:rPr lang="no" sz="2000">
                <a:solidFill>
                  <a:srgbClr val="204663"/>
                </a:solidFill>
              </a:rPr>
            </a:br>
            <a:endParaRPr sz="2000">
              <a:solidFill>
                <a:srgbClr val="204663"/>
              </a:solidFill>
            </a:endParaRPr>
          </a:p>
          <a:p>
            <a:pPr indent="-355600" lvl="0" marL="457200" rtl="0" algn="l">
              <a:spcBef>
                <a:spcPts val="0"/>
              </a:spcBef>
              <a:spcAft>
                <a:spcPts val="0"/>
              </a:spcAft>
              <a:buClr>
                <a:srgbClr val="204663"/>
              </a:buClr>
              <a:buSzPts val="2000"/>
              <a:buChar char="●"/>
            </a:pPr>
            <a:r>
              <a:rPr b="1" lang="no" sz="2000">
                <a:solidFill>
                  <a:srgbClr val="204663"/>
                </a:solidFill>
              </a:rPr>
              <a:t>Working groups</a:t>
            </a:r>
            <a:r>
              <a:rPr lang="no" sz="2000">
                <a:solidFill>
                  <a:srgbClr val="204663"/>
                </a:solidFill>
              </a:rPr>
              <a:t> implement the Scientific Work Plan with freedom to progress those goals in ways that work for their local community of interest.</a:t>
            </a:r>
            <a:endParaRPr sz="2000">
              <a:solidFill>
                <a:srgbClr val="204663"/>
              </a:solidFill>
            </a:endParaRPr>
          </a:p>
        </p:txBody>
      </p:sp>
      <p:pic>
        <p:nvPicPr>
          <p:cNvPr id="226" name="Google Shape;226;p42"/>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6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no">
                <a:solidFill>
                  <a:srgbClr val="DF8222"/>
                </a:solidFill>
                <a:highlight>
                  <a:schemeClr val="lt1"/>
                </a:highlight>
              </a:rPr>
              <a:t>Dataset in Dataverse represented as CDIF</a:t>
            </a:r>
            <a:endParaRPr>
              <a:solidFill>
                <a:srgbClr val="DF8222"/>
              </a:solidFill>
              <a:highlight>
                <a:schemeClr val="lt1"/>
              </a:highlight>
            </a:endParaRPr>
          </a:p>
        </p:txBody>
      </p:sp>
      <p:pic>
        <p:nvPicPr>
          <p:cNvPr id="536" name="Google Shape;536;p69" title="Screenshot 2025-11-25 at 00.52.33.png"/>
          <p:cNvPicPr preferRelativeResize="0"/>
          <p:nvPr/>
        </p:nvPicPr>
        <p:blipFill rotWithShape="1">
          <a:blip r:embed="rId3">
            <a:alphaModFix/>
          </a:blip>
          <a:srcRect b="0" l="0" r="0" t="0"/>
          <a:stretch/>
        </p:blipFill>
        <p:spPr>
          <a:xfrm>
            <a:off x="152400" y="1170125"/>
            <a:ext cx="4646902" cy="2085126"/>
          </a:xfrm>
          <a:prstGeom prst="rect">
            <a:avLst/>
          </a:prstGeom>
          <a:noFill/>
          <a:ln>
            <a:noFill/>
          </a:ln>
        </p:spPr>
      </p:pic>
      <p:pic>
        <p:nvPicPr>
          <p:cNvPr id="537" name="Google Shape;537;p69" title="Screenshot 2025-11-25 at 00.52.45.png"/>
          <p:cNvPicPr preferRelativeResize="0"/>
          <p:nvPr/>
        </p:nvPicPr>
        <p:blipFill rotWithShape="1">
          <a:blip r:embed="rId4">
            <a:alphaModFix/>
          </a:blip>
          <a:srcRect b="0" l="0" r="0" t="0"/>
          <a:stretch/>
        </p:blipFill>
        <p:spPr>
          <a:xfrm>
            <a:off x="152400" y="3107550"/>
            <a:ext cx="4646902" cy="2035950"/>
          </a:xfrm>
          <a:prstGeom prst="rect">
            <a:avLst/>
          </a:prstGeom>
          <a:noFill/>
          <a:ln>
            <a:noFill/>
          </a:ln>
        </p:spPr>
      </p:pic>
      <p:pic>
        <p:nvPicPr>
          <p:cNvPr id="538" name="Google Shape;538;p69" title="Screenshot 2025-11-25 at 00.55.12.png"/>
          <p:cNvPicPr preferRelativeResize="0"/>
          <p:nvPr/>
        </p:nvPicPr>
        <p:blipFill rotWithShape="1">
          <a:blip r:embed="rId5">
            <a:alphaModFix/>
          </a:blip>
          <a:srcRect b="0" l="0" r="0" t="0"/>
          <a:stretch/>
        </p:blipFill>
        <p:spPr>
          <a:xfrm>
            <a:off x="4991052" y="1543825"/>
            <a:ext cx="4039900" cy="3188215"/>
          </a:xfrm>
          <a:prstGeom prst="rect">
            <a:avLst/>
          </a:prstGeom>
          <a:noFill/>
          <a:ln>
            <a:noFill/>
          </a:ln>
        </p:spPr>
      </p:pic>
      <p:sp>
        <p:nvSpPr>
          <p:cNvPr id="539" name="Google Shape;539;p69"/>
          <p:cNvSpPr txBox="1"/>
          <p:nvPr/>
        </p:nvSpPr>
        <p:spPr>
          <a:xfrm>
            <a:off x="6549875" y="1049925"/>
            <a:ext cx="1298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no" sz="1800" u="none" cap="none" strike="noStrike">
                <a:solidFill>
                  <a:schemeClr val="dk2"/>
                </a:solidFill>
                <a:latin typeface="Arial"/>
                <a:ea typeface="Arial"/>
                <a:cs typeface="Arial"/>
                <a:sym typeface="Arial"/>
              </a:rPr>
              <a:t>Mappings</a:t>
            </a:r>
            <a:endParaRPr b="0" i="0" sz="1800" u="none" cap="none" strike="noStrike">
              <a:solidFill>
                <a:schemeClr val="dk2"/>
              </a:solidFill>
              <a:latin typeface="Arial"/>
              <a:ea typeface="Arial"/>
              <a:cs typeface="Arial"/>
              <a:sym typeface="Arial"/>
            </a:endParaRPr>
          </a:p>
        </p:txBody>
      </p:sp>
      <p:sp>
        <p:nvSpPr>
          <p:cNvPr id="540" name="Google Shape;540;p69"/>
          <p:cNvSpPr/>
          <p:nvPr/>
        </p:nvSpPr>
        <p:spPr>
          <a:xfrm>
            <a:off x="379325" y="22750"/>
            <a:ext cx="84510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7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no">
                <a:solidFill>
                  <a:srgbClr val="DF8222"/>
                </a:solidFill>
              </a:rPr>
              <a:t>CDIF demo: “random” spreadsheet file without metadata</a:t>
            </a:r>
            <a:endParaRPr>
              <a:solidFill>
                <a:srgbClr val="DF8222"/>
              </a:solidFill>
            </a:endParaRPr>
          </a:p>
        </p:txBody>
      </p:sp>
      <p:pic>
        <p:nvPicPr>
          <p:cNvPr id="546" name="Google Shape;546;p70" title="Screenshot 2025-11-25 at 01.04.34.png"/>
          <p:cNvPicPr preferRelativeResize="0"/>
          <p:nvPr/>
        </p:nvPicPr>
        <p:blipFill rotWithShape="1">
          <a:blip r:embed="rId3">
            <a:alphaModFix/>
          </a:blip>
          <a:srcRect b="0" l="0" r="0" t="0"/>
          <a:stretch/>
        </p:blipFill>
        <p:spPr>
          <a:xfrm>
            <a:off x="388425" y="1017725"/>
            <a:ext cx="8197202" cy="3477224"/>
          </a:xfrm>
          <a:prstGeom prst="rect">
            <a:avLst/>
          </a:prstGeom>
          <a:noFill/>
          <a:ln>
            <a:noFill/>
          </a:ln>
        </p:spPr>
      </p:pic>
      <p:sp>
        <p:nvSpPr>
          <p:cNvPr id="547" name="Google Shape;547;p70"/>
          <p:cNvSpPr txBox="1"/>
          <p:nvPr/>
        </p:nvSpPr>
        <p:spPr>
          <a:xfrm>
            <a:off x="549600" y="4494942"/>
            <a:ext cx="80448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no" sz="1800" u="none" cap="none" strike="noStrike">
                <a:solidFill>
                  <a:schemeClr val="dk2"/>
                </a:solidFill>
                <a:latin typeface="Arial"/>
                <a:ea typeface="Arial"/>
                <a:cs typeface="Arial"/>
                <a:sym typeface="Arial"/>
              </a:rPr>
              <a:t>AI pipeline was asked to “predict” possible concepts in columns (“cells”), and  “interlink”, and contemplate</a:t>
            </a:r>
            <a:endParaRPr b="0" i="0" sz="1800" u="none" cap="none" strike="noStrike">
              <a:solidFill>
                <a:schemeClr val="dk2"/>
              </a:solidFill>
              <a:latin typeface="Arial"/>
              <a:ea typeface="Arial"/>
              <a:cs typeface="Arial"/>
              <a:sym typeface="Arial"/>
            </a:endParaRPr>
          </a:p>
        </p:txBody>
      </p:sp>
      <p:sp>
        <p:nvSpPr>
          <p:cNvPr id="548" name="Google Shape;548;p70"/>
          <p:cNvSpPr/>
          <p:nvPr/>
        </p:nvSpPr>
        <p:spPr>
          <a:xfrm>
            <a:off x="379325" y="22750"/>
            <a:ext cx="84510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7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no">
                <a:solidFill>
                  <a:srgbClr val="DF8222"/>
                </a:solidFill>
              </a:rPr>
              <a:t>Demo: dataset registered in Dataverse as “resource”</a:t>
            </a:r>
            <a:endParaRPr>
              <a:solidFill>
                <a:srgbClr val="DF8222"/>
              </a:solidFill>
            </a:endParaRPr>
          </a:p>
        </p:txBody>
      </p:sp>
      <p:sp>
        <p:nvSpPr>
          <p:cNvPr id="554" name="Google Shape;554;p7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t/>
            </a:r>
            <a:endParaRPr/>
          </a:p>
        </p:txBody>
      </p:sp>
      <p:pic>
        <p:nvPicPr>
          <p:cNvPr id="555" name="Google Shape;555;p71" title="Screenshot 2025-11-25 at 01.07.59.png"/>
          <p:cNvPicPr preferRelativeResize="0"/>
          <p:nvPr/>
        </p:nvPicPr>
        <p:blipFill rotWithShape="1">
          <a:blip r:embed="rId3">
            <a:alphaModFix/>
          </a:blip>
          <a:srcRect b="0" l="0" r="0" t="0"/>
          <a:stretch/>
        </p:blipFill>
        <p:spPr>
          <a:xfrm>
            <a:off x="311700" y="1081800"/>
            <a:ext cx="8520602" cy="3786324"/>
          </a:xfrm>
          <a:prstGeom prst="rect">
            <a:avLst/>
          </a:prstGeom>
          <a:noFill/>
          <a:ln>
            <a:noFill/>
          </a:ln>
        </p:spPr>
      </p:pic>
      <p:sp>
        <p:nvSpPr>
          <p:cNvPr id="556" name="Google Shape;556;p71"/>
          <p:cNvSpPr/>
          <p:nvPr/>
        </p:nvSpPr>
        <p:spPr>
          <a:xfrm>
            <a:off x="379325" y="22750"/>
            <a:ext cx="84510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7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03703"/>
              <a:buNone/>
            </a:pPr>
            <a:r>
              <a:rPr lang="no">
                <a:solidFill>
                  <a:srgbClr val="DF8222"/>
                </a:solidFill>
              </a:rPr>
              <a:t>AI pipeline: variable “birth” described by AI</a:t>
            </a:r>
            <a:endParaRPr>
              <a:solidFill>
                <a:srgbClr val="DF8222"/>
              </a:solidFill>
            </a:endParaRPr>
          </a:p>
        </p:txBody>
      </p:sp>
      <p:pic>
        <p:nvPicPr>
          <p:cNvPr id="562" name="Google Shape;562;p72" title="Screenshot 2025-11-25 at 01.11.08.png"/>
          <p:cNvPicPr preferRelativeResize="0"/>
          <p:nvPr/>
        </p:nvPicPr>
        <p:blipFill rotWithShape="1">
          <a:blip r:embed="rId3">
            <a:alphaModFix/>
          </a:blip>
          <a:srcRect b="0" l="0" r="0" t="0"/>
          <a:stretch/>
        </p:blipFill>
        <p:spPr>
          <a:xfrm>
            <a:off x="152400" y="1170125"/>
            <a:ext cx="8836424" cy="3820974"/>
          </a:xfrm>
          <a:prstGeom prst="rect">
            <a:avLst/>
          </a:prstGeom>
          <a:noFill/>
          <a:ln>
            <a:noFill/>
          </a:ln>
        </p:spPr>
      </p:pic>
      <p:sp>
        <p:nvSpPr>
          <p:cNvPr id="563" name="Google Shape;563;p72"/>
          <p:cNvSpPr/>
          <p:nvPr/>
        </p:nvSpPr>
        <p:spPr>
          <a:xfrm>
            <a:off x="379325" y="22750"/>
            <a:ext cx="84510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pic>
        <p:nvPicPr>
          <p:cNvPr id="568" name="Google Shape;568;p73" title="Screenshot 2025-11-25 at 01.14.37.png"/>
          <p:cNvPicPr preferRelativeResize="0"/>
          <p:nvPr/>
        </p:nvPicPr>
        <p:blipFill rotWithShape="1">
          <a:blip r:embed="rId3">
            <a:alphaModFix/>
          </a:blip>
          <a:srcRect b="0" l="0" r="0" t="0"/>
          <a:stretch/>
        </p:blipFill>
        <p:spPr>
          <a:xfrm>
            <a:off x="152400" y="475044"/>
            <a:ext cx="8924948" cy="4430526"/>
          </a:xfrm>
          <a:prstGeom prst="rect">
            <a:avLst/>
          </a:prstGeom>
          <a:noFill/>
          <a:ln>
            <a:noFill/>
          </a:ln>
        </p:spPr>
      </p:pic>
      <p:sp>
        <p:nvSpPr>
          <p:cNvPr id="569" name="Google Shape;569;p73"/>
          <p:cNvSpPr txBox="1"/>
          <p:nvPr/>
        </p:nvSpPr>
        <p:spPr>
          <a:xfrm>
            <a:off x="2665154" y="0"/>
            <a:ext cx="34224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o" sz="2700">
                <a:solidFill>
                  <a:srgbClr val="DF8222"/>
                </a:solidFill>
                <a:latin typeface="Quattrocento Sans"/>
                <a:ea typeface="Quattrocento Sans"/>
                <a:cs typeface="Quattrocento Sans"/>
                <a:sym typeface="Quattrocento Sans"/>
              </a:rPr>
              <a:t>Demo with Cursor AI</a:t>
            </a:r>
            <a:endParaRPr sz="2700">
              <a:solidFill>
                <a:srgbClr val="DF8222"/>
              </a:solidFill>
              <a:latin typeface="Quattrocento Sans"/>
              <a:ea typeface="Quattrocento Sans"/>
              <a:cs typeface="Quattrocento Sans"/>
              <a:sym typeface="Quattrocento Sans"/>
            </a:endParaRPr>
          </a:p>
        </p:txBody>
      </p:sp>
      <p:sp>
        <p:nvSpPr>
          <p:cNvPr id="570" name="Google Shape;570;p73"/>
          <p:cNvSpPr/>
          <p:nvPr/>
        </p:nvSpPr>
        <p:spPr>
          <a:xfrm>
            <a:off x="379325" y="-101658"/>
            <a:ext cx="15879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pic>
        <p:nvPicPr>
          <p:cNvPr id="575" name="Google Shape;575;p74" title="Screenshot 2025-11-25 at 01.15.03.png"/>
          <p:cNvPicPr preferRelativeResize="0"/>
          <p:nvPr/>
        </p:nvPicPr>
        <p:blipFill rotWithShape="1">
          <a:blip r:embed="rId3">
            <a:alphaModFix/>
          </a:blip>
          <a:srcRect b="0" l="0" r="0" t="0"/>
          <a:stretch/>
        </p:blipFill>
        <p:spPr>
          <a:xfrm>
            <a:off x="108175" y="488546"/>
            <a:ext cx="8988826" cy="4592750"/>
          </a:xfrm>
          <a:prstGeom prst="rect">
            <a:avLst/>
          </a:prstGeom>
          <a:noFill/>
          <a:ln>
            <a:noFill/>
          </a:ln>
        </p:spPr>
      </p:pic>
      <p:sp>
        <p:nvSpPr>
          <p:cNvPr id="576" name="Google Shape;576;p74"/>
          <p:cNvSpPr txBox="1"/>
          <p:nvPr/>
        </p:nvSpPr>
        <p:spPr>
          <a:xfrm>
            <a:off x="2665154" y="0"/>
            <a:ext cx="34224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o" sz="2700">
                <a:solidFill>
                  <a:srgbClr val="DF8222"/>
                </a:solidFill>
                <a:latin typeface="Quattrocento Sans"/>
                <a:ea typeface="Quattrocento Sans"/>
                <a:cs typeface="Quattrocento Sans"/>
                <a:sym typeface="Quattrocento Sans"/>
              </a:rPr>
              <a:t>Demo with Cursor AI</a:t>
            </a:r>
            <a:endParaRPr sz="2700">
              <a:solidFill>
                <a:srgbClr val="DF8222"/>
              </a:solidFill>
              <a:latin typeface="Quattrocento Sans"/>
              <a:ea typeface="Quattrocento Sans"/>
              <a:cs typeface="Quattrocento Sans"/>
              <a:sym typeface="Quattrocento Sans"/>
            </a:endParaRPr>
          </a:p>
        </p:txBody>
      </p:sp>
      <p:sp>
        <p:nvSpPr>
          <p:cNvPr id="577" name="Google Shape;577;p74"/>
          <p:cNvSpPr/>
          <p:nvPr/>
        </p:nvSpPr>
        <p:spPr>
          <a:xfrm>
            <a:off x="379325" y="-55005"/>
            <a:ext cx="15879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75" title="Screenshot 2025-11-25 at 01.20.48.png"/>
          <p:cNvPicPr preferRelativeResize="0"/>
          <p:nvPr/>
        </p:nvPicPr>
        <p:blipFill rotWithShape="1">
          <a:blip r:embed="rId3">
            <a:alphaModFix/>
          </a:blip>
          <a:srcRect b="0" l="0" r="0" t="0"/>
          <a:stretch/>
        </p:blipFill>
        <p:spPr>
          <a:xfrm>
            <a:off x="403225" y="481924"/>
            <a:ext cx="8429074" cy="4169876"/>
          </a:xfrm>
          <a:prstGeom prst="rect">
            <a:avLst/>
          </a:prstGeom>
          <a:noFill/>
          <a:ln>
            <a:noFill/>
          </a:ln>
        </p:spPr>
      </p:pic>
      <p:sp>
        <p:nvSpPr>
          <p:cNvPr id="583" name="Google Shape;583;p75"/>
          <p:cNvSpPr txBox="1"/>
          <p:nvPr/>
        </p:nvSpPr>
        <p:spPr>
          <a:xfrm>
            <a:off x="2665148" y="0"/>
            <a:ext cx="4995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o" sz="2700">
                <a:solidFill>
                  <a:srgbClr val="DF8222"/>
                </a:solidFill>
                <a:latin typeface="Quattrocento Sans"/>
                <a:ea typeface="Quattrocento Sans"/>
                <a:cs typeface="Quattrocento Sans"/>
                <a:sym typeface="Quattrocento Sans"/>
              </a:rPr>
              <a:t>Demo with Cursor AI: questions</a:t>
            </a:r>
            <a:endParaRPr sz="2700">
              <a:solidFill>
                <a:srgbClr val="DF8222"/>
              </a:solidFill>
              <a:latin typeface="Quattrocento Sans"/>
              <a:ea typeface="Quattrocento Sans"/>
              <a:cs typeface="Quattrocento Sans"/>
              <a:sym typeface="Quattrocento Sans"/>
            </a:endParaRPr>
          </a:p>
        </p:txBody>
      </p:sp>
      <p:sp>
        <p:nvSpPr>
          <p:cNvPr id="584" name="Google Shape;584;p75"/>
          <p:cNvSpPr/>
          <p:nvPr/>
        </p:nvSpPr>
        <p:spPr>
          <a:xfrm>
            <a:off x="379325" y="-101658"/>
            <a:ext cx="1587900" cy="5310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7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no">
                <a:solidFill>
                  <a:srgbClr val="DF8222"/>
                </a:solidFill>
              </a:rPr>
              <a:t>Nectar Publisher as a “human in the loop” for AI</a:t>
            </a:r>
            <a:endParaRPr>
              <a:solidFill>
                <a:srgbClr val="DF8222"/>
              </a:solidFill>
            </a:endParaRPr>
          </a:p>
        </p:txBody>
      </p:sp>
      <p:pic>
        <p:nvPicPr>
          <p:cNvPr id="590" name="Google Shape;590;p76" title="Screenshot 2025-12-02 at 07.38.46.png"/>
          <p:cNvPicPr preferRelativeResize="0"/>
          <p:nvPr/>
        </p:nvPicPr>
        <p:blipFill>
          <a:blip r:embed="rId3">
            <a:alphaModFix/>
          </a:blip>
          <a:stretch>
            <a:fillRect/>
          </a:stretch>
        </p:blipFill>
        <p:spPr>
          <a:xfrm>
            <a:off x="1469163" y="1101300"/>
            <a:ext cx="6205676" cy="3820975"/>
          </a:xfrm>
          <a:prstGeom prst="rect">
            <a:avLst/>
          </a:prstGeom>
          <a:noFill/>
          <a:ln>
            <a:noFill/>
          </a:ln>
        </p:spPr>
      </p:pic>
      <p:sp>
        <p:nvSpPr>
          <p:cNvPr id="591" name="Google Shape;591;p76"/>
          <p:cNvSpPr/>
          <p:nvPr/>
        </p:nvSpPr>
        <p:spPr>
          <a:xfrm>
            <a:off x="379325" y="-101650"/>
            <a:ext cx="8520600" cy="6693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Quattrocento Sans"/>
              <a:ea typeface="Quattrocento Sans"/>
              <a:cs typeface="Quattrocento Sans"/>
              <a:sym typeface="Quattrocento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7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 Tools: from Nesstar to Nectar</a:t>
            </a:r>
            <a:endParaRPr sz="2300"/>
          </a:p>
        </p:txBody>
      </p:sp>
      <p:sp>
        <p:nvSpPr>
          <p:cNvPr id="597" name="Google Shape;597;p77"/>
          <p:cNvSpPr txBox="1"/>
          <p:nvPr>
            <p:ph idx="1" type="body"/>
          </p:nvPr>
        </p:nvSpPr>
        <p:spPr>
          <a:xfrm>
            <a:off x="311700" y="1152475"/>
            <a:ext cx="77478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Simple in browser variable documentation tool</a:t>
            </a:r>
            <a:endParaRPr/>
          </a:p>
          <a:p>
            <a:pPr indent="-342900" lvl="0" marL="457200" rtl="0" algn="l">
              <a:spcBef>
                <a:spcPts val="0"/>
              </a:spcBef>
              <a:spcAft>
                <a:spcPts val="0"/>
              </a:spcAft>
              <a:buSzPts val="1800"/>
              <a:buChar char="●"/>
            </a:pPr>
            <a:r>
              <a:rPr lang="no"/>
              <a:t>Basic support for most tabular data formats</a:t>
            </a:r>
            <a:endParaRPr/>
          </a:p>
          <a:p>
            <a:pPr indent="-342900" lvl="0" marL="457200" rtl="0" algn="l">
              <a:spcBef>
                <a:spcPts val="0"/>
              </a:spcBef>
              <a:spcAft>
                <a:spcPts val="0"/>
              </a:spcAft>
              <a:buSzPts val="1800"/>
              <a:buChar char="●"/>
            </a:pPr>
            <a:r>
              <a:rPr lang="no"/>
              <a:t>Data does not leave the browser</a:t>
            </a:r>
            <a:endParaRPr/>
          </a:p>
          <a:p>
            <a:pPr indent="-342900" lvl="0" marL="457200" rtl="0" algn="l">
              <a:spcBef>
                <a:spcPts val="0"/>
              </a:spcBef>
              <a:spcAft>
                <a:spcPts val="0"/>
              </a:spcAft>
              <a:buSzPts val="1800"/>
              <a:buChar char="●"/>
            </a:pPr>
            <a:r>
              <a:rPr lang="no"/>
              <a:t>Basic </a:t>
            </a:r>
            <a:r>
              <a:rPr lang="no"/>
              <a:t>support</a:t>
            </a:r>
            <a:r>
              <a:rPr lang="no"/>
              <a:t> for output in DDI-Codebook, DDI-Lifecycle and DDI-CDI</a:t>
            </a:r>
            <a:endParaRPr/>
          </a:p>
          <a:p>
            <a:pPr indent="-342900" lvl="0" marL="457200" rtl="0" algn="l">
              <a:spcBef>
                <a:spcPts val="0"/>
              </a:spcBef>
              <a:spcAft>
                <a:spcPts val="0"/>
              </a:spcAft>
              <a:buSzPts val="1800"/>
              <a:buChar char="●"/>
            </a:pPr>
            <a:r>
              <a:rPr lang="no"/>
              <a:t>Most development work is currently done on DDI Hackathons</a:t>
            </a:r>
            <a:endParaRPr/>
          </a:p>
          <a:p>
            <a:pPr indent="-342900" lvl="0" marL="457200" rtl="0" algn="l">
              <a:spcBef>
                <a:spcPts val="0"/>
              </a:spcBef>
              <a:spcAft>
                <a:spcPts val="0"/>
              </a:spcAft>
              <a:buSzPts val="1800"/>
              <a:buChar char="●"/>
            </a:pPr>
            <a:r>
              <a:rPr lang="no"/>
              <a:t>MIT License</a:t>
            </a:r>
            <a:endParaRPr/>
          </a:p>
          <a:p>
            <a:pPr indent="0" lvl="0" marL="0" rtl="0" algn="l">
              <a:spcBef>
                <a:spcPts val="1200"/>
              </a:spcBef>
              <a:spcAft>
                <a:spcPts val="1200"/>
              </a:spcAft>
              <a:buNone/>
            </a:pPr>
            <a:r>
              <a:t/>
            </a:r>
            <a:endParaRPr/>
          </a:p>
        </p:txBody>
      </p:sp>
      <p:sp>
        <p:nvSpPr>
          <p:cNvPr id="598" name="Google Shape;598;p77"/>
          <p:cNvSpPr/>
          <p:nvPr/>
        </p:nvSpPr>
        <p:spPr>
          <a:xfrm>
            <a:off x="7966795" y="541220"/>
            <a:ext cx="1177200" cy="13734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Oliver Hopt</a:t>
            </a:r>
            <a:endParaRPr sz="1100"/>
          </a:p>
        </p:txBody>
      </p:sp>
      <p:sp>
        <p:nvSpPr>
          <p:cNvPr id="599" name="Google Shape;599;p77"/>
          <p:cNvSpPr/>
          <p:nvPr/>
        </p:nvSpPr>
        <p:spPr>
          <a:xfrm>
            <a:off x="7147591" y="201113"/>
            <a:ext cx="1177200" cy="1373400"/>
          </a:xfrm>
          <a:prstGeom prst="star6">
            <a:avLst>
              <a:gd fmla="val 28868" name="adj"/>
              <a:gd fmla="val 115470" name="hf"/>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Olof Olsson</a:t>
            </a:r>
            <a:endParaRPr sz="11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p7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Under development</a:t>
            </a:r>
            <a:endParaRPr/>
          </a:p>
        </p:txBody>
      </p:sp>
      <p:sp>
        <p:nvSpPr>
          <p:cNvPr id="605" name="Google Shape;605;p78"/>
          <p:cNvSpPr txBox="1"/>
          <p:nvPr>
            <p:ph idx="1" type="body"/>
          </p:nvPr>
        </p:nvSpPr>
        <p:spPr>
          <a:xfrm>
            <a:off x="311700" y="1152475"/>
            <a:ext cx="84492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Integration DDIwR developed by Adrian Dusa to support more formats</a:t>
            </a:r>
            <a:endParaRPr/>
          </a:p>
          <a:p>
            <a:pPr indent="-317500" lvl="1" marL="914400" rtl="0" algn="l">
              <a:spcBef>
                <a:spcPts val="0"/>
              </a:spcBef>
              <a:spcAft>
                <a:spcPts val="0"/>
              </a:spcAft>
              <a:buSzPts val="1400"/>
              <a:buChar char="○"/>
            </a:pPr>
            <a:r>
              <a:rPr lang="no"/>
              <a:t>Uses </a:t>
            </a:r>
            <a:r>
              <a:rPr lang="no"/>
              <a:t>Webassembly</a:t>
            </a:r>
            <a:r>
              <a:rPr lang="no"/>
              <a:t> version of R (WebR)</a:t>
            </a:r>
            <a:endParaRPr/>
          </a:p>
          <a:p>
            <a:pPr indent="-342900" lvl="0" marL="457200" rtl="0" algn="l">
              <a:spcBef>
                <a:spcPts val="0"/>
              </a:spcBef>
              <a:spcAft>
                <a:spcPts val="0"/>
              </a:spcAft>
              <a:buSzPts val="1800"/>
              <a:buChar char="●"/>
            </a:pPr>
            <a:r>
              <a:rPr lang="no"/>
              <a:t>Basic </a:t>
            </a:r>
            <a:r>
              <a:rPr lang="no"/>
              <a:t>support</a:t>
            </a:r>
            <a:r>
              <a:rPr lang="no"/>
              <a:t> for </a:t>
            </a:r>
            <a:r>
              <a:rPr lang="no"/>
              <a:t>question</a:t>
            </a:r>
            <a:r>
              <a:rPr lang="no"/>
              <a:t> items</a:t>
            </a:r>
            <a:endParaRPr/>
          </a:p>
          <a:p>
            <a:pPr indent="-317500" lvl="1" marL="914400" rtl="0" algn="l">
              <a:spcBef>
                <a:spcPts val="0"/>
              </a:spcBef>
              <a:spcAft>
                <a:spcPts val="0"/>
              </a:spcAft>
              <a:buSzPts val="1400"/>
              <a:buChar char="○"/>
            </a:pPr>
            <a:r>
              <a:rPr lang="no"/>
              <a:t>Simple connection to variables planed</a:t>
            </a:r>
            <a:endParaRPr/>
          </a:p>
          <a:p>
            <a:pPr indent="-317500" lvl="1" marL="914400" rtl="0" algn="l">
              <a:spcBef>
                <a:spcPts val="0"/>
              </a:spcBef>
              <a:spcAft>
                <a:spcPts val="0"/>
              </a:spcAft>
              <a:buSzPts val="1400"/>
              <a:buChar char="○"/>
            </a:pPr>
            <a:r>
              <a:rPr lang="no"/>
              <a:t>Export into / import from Questionnaire Tools thinkable</a:t>
            </a:r>
            <a:endParaRPr/>
          </a:p>
          <a:p>
            <a:pPr indent="-342900" lvl="0" marL="457200" rtl="0" algn="l">
              <a:spcBef>
                <a:spcPts val="0"/>
              </a:spcBef>
              <a:spcAft>
                <a:spcPts val="0"/>
              </a:spcAft>
              <a:buSzPts val="1800"/>
              <a:buChar char="●"/>
            </a:pPr>
            <a:r>
              <a:rPr lang="no"/>
              <a:t>Re-work DDI import to be able to re-use metadata</a:t>
            </a:r>
            <a:endParaRPr/>
          </a:p>
          <a:p>
            <a:pPr indent="-342900" lvl="0" marL="457200" rtl="0" algn="l">
              <a:spcBef>
                <a:spcPts val="0"/>
              </a:spcBef>
              <a:spcAft>
                <a:spcPts val="0"/>
              </a:spcAft>
              <a:buSzPts val="1800"/>
              <a:buChar char="●"/>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Who we are</a:t>
            </a:r>
            <a:endParaRPr sz="4100"/>
          </a:p>
        </p:txBody>
      </p:sp>
      <p:sp>
        <p:nvSpPr>
          <p:cNvPr id="232" name="Google Shape;232;p43"/>
          <p:cNvSpPr txBox="1"/>
          <p:nvPr>
            <p:ph idx="1" type="body"/>
          </p:nvPr>
        </p:nvSpPr>
        <p:spPr>
          <a:xfrm>
            <a:off x="311700" y="1152475"/>
            <a:ext cx="8896200" cy="3990900"/>
          </a:xfrm>
          <a:prstGeom prst="rect">
            <a:avLst/>
          </a:prstGeom>
        </p:spPr>
        <p:txBody>
          <a:bodyPr anchorCtr="0" anchor="t" bIns="91425" lIns="91425" spcFirstLastPara="1" rIns="91425" wrap="square" tIns="91425">
            <a:normAutofit fontScale="62500"/>
          </a:bodyPr>
          <a:lstStyle/>
          <a:p>
            <a:pPr indent="-336807" lvl="0" marL="457200" rtl="0" algn="l">
              <a:spcBef>
                <a:spcPts val="500"/>
              </a:spcBef>
              <a:spcAft>
                <a:spcPts val="0"/>
              </a:spcAft>
              <a:buClr>
                <a:srgbClr val="204663"/>
              </a:buClr>
              <a:buSzPct val="100000"/>
              <a:buChar char="●"/>
            </a:pPr>
            <a:r>
              <a:rPr b="1" lang="no" sz="2726">
                <a:solidFill>
                  <a:srgbClr val="204663"/>
                </a:solidFill>
              </a:rPr>
              <a:t>Hilde Orten</a:t>
            </a:r>
            <a:r>
              <a:rPr lang="no" sz="2726">
                <a:solidFill>
                  <a:srgbClr val="204663"/>
                </a:solidFill>
              </a:rPr>
              <a:t> (Sikt) Chair</a:t>
            </a:r>
            <a:endParaRPr sz="2726">
              <a:solidFill>
                <a:srgbClr val="204663"/>
              </a:solidFill>
            </a:endParaRPr>
          </a:p>
          <a:p>
            <a:pPr indent="-336807" lvl="0" marL="457200" rtl="0" algn="l">
              <a:spcBef>
                <a:spcPts val="0"/>
              </a:spcBef>
              <a:spcAft>
                <a:spcPts val="0"/>
              </a:spcAft>
              <a:buClr>
                <a:srgbClr val="204663"/>
              </a:buClr>
              <a:buSzPct val="100000"/>
              <a:buChar char="●"/>
            </a:pPr>
            <a:r>
              <a:rPr b="1" lang="no" sz="2726">
                <a:solidFill>
                  <a:srgbClr val="204663"/>
                </a:solidFill>
              </a:rPr>
              <a:t>Darren Bell</a:t>
            </a:r>
            <a:r>
              <a:rPr lang="no" sz="2726">
                <a:solidFill>
                  <a:srgbClr val="204663"/>
                </a:solidFill>
              </a:rPr>
              <a:t> (UKDS) Vice-Chair</a:t>
            </a:r>
            <a:endParaRPr sz="2726">
              <a:solidFill>
                <a:srgbClr val="204663"/>
              </a:solidFill>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Noemi Betancort Cabrera</a:t>
            </a:r>
            <a:r>
              <a:rPr lang="no" sz="2726">
                <a:solidFill>
                  <a:srgbClr val="07294C"/>
                </a:solidFill>
                <a:highlight>
                  <a:srgbClr val="FFFFFF"/>
                </a:highlight>
              </a:rPr>
              <a:t>, Bremen State and University Library (SuUB) and Research Data Center Qualiservice</a:t>
            </a: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Simon Hodson</a:t>
            </a:r>
            <a:r>
              <a:rPr lang="no" sz="2726">
                <a:solidFill>
                  <a:srgbClr val="07294C"/>
                </a:solidFill>
                <a:highlight>
                  <a:srgbClr val="FFFFFF"/>
                </a:highlight>
              </a:rPr>
              <a:t>, CODATA</a:t>
            </a: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Amber Leahey</a:t>
            </a:r>
            <a:r>
              <a:rPr lang="no" sz="2726">
                <a:solidFill>
                  <a:srgbClr val="07294C"/>
                </a:solidFill>
                <a:highlight>
                  <a:srgbClr val="FFFFFF"/>
                </a:highlight>
              </a:rPr>
              <a:t>, Borealis, the Canadian Dataverse Repository, University of Toronto</a:t>
            </a: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Dan Smith</a:t>
            </a:r>
            <a:r>
              <a:rPr lang="no" sz="2726">
                <a:solidFill>
                  <a:srgbClr val="07294C"/>
                </a:solidFill>
                <a:highlight>
                  <a:srgbClr val="FFFFFF"/>
                </a:highlight>
              </a:rPr>
              <a:t>, Colectica</a:t>
            </a: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Wolfgang Zenk-Möltgen</a:t>
            </a:r>
            <a:r>
              <a:rPr lang="no" sz="2726">
                <a:solidFill>
                  <a:srgbClr val="07294C"/>
                </a:solidFill>
                <a:highlight>
                  <a:srgbClr val="FFFFFF"/>
                </a:highlight>
              </a:rPr>
              <a:t>, GESIS - Leibniz Institute for the Social Sciences</a:t>
            </a:r>
            <a:br>
              <a:rPr lang="no" sz="2726">
                <a:solidFill>
                  <a:srgbClr val="07294C"/>
                </a:solidFill>
                <a:highlight>
                  <a:srgbClr val="FFFFFF"/>
                </a:highlight>
              </a:rPr>
            </a:br>
            <a:br>
              <a:rPr lang="no" sz="2726">
                <a:solidFill>
                  <a:srgbClr val="07294C"/>
                </a:solidFill>
                <a:highlight>
                  <a:srgbClr val="FFFFFF"/>
                </a:highlight>
              </a:rPr>
            </a:b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Jared Lyle</a:t>
            </a:r>
            <a:r>
              <a:rPr lang="no" sz="2726">
                <a:solidFill>
                  <a:srgbClr val="07294C"/>
                </a:solidFill>
                <a:highlight>
                  <a:srgbClr val="FFFFFF"/>
                </a:highlight>
              </a:rPr>
              <a:t>, ICPSR, DDI Alliance Executive Director, </a:t>
            </a:r>
            <a:r>
              <a:rPr i="1" lang="no" sz="2726">
                <a:solidFill>
                  <a:srgbClr val="07294C"/>
                </a:solidFill>
                <a:highlight>
                  <a:srgbClr val="FFFFFF"/>
                </a:highlight>
              </a:rPr>
              <a:t>ex officio</a:t>
            </a:r>
            <a:endParaRPr sz="2726">
              <a:solidFill>
                <a:srgbClr val="07294C"/>
              </a:solidFill>
              <a:highlight>
                <a:srgbClr val="FFFFFF"/>
              </a:highlight>
            </a:endParaRPr>
          </a:p>
          <a:p>
            <a:pPr indent="-336807" lvl="0" marL="457200" rtl="0" algn="l">
              <a:spcBef>
                <a:spcPts val="0"/>
              </a:spcBef>
              <a:spcAft>
                <a:spcPts val="0"/>
              </a:spcAft>
              <a:buClr>
                <a:srgbClr val="07294C"/>
              </a:buClr>
              <a:buSzPct val="100000"/>
              <a:buChar char="●"/>
            </a:pPr>
            <a:r>
              <a:rPr b="1" lang="no" sz="2726">
                <a:solidFill>
                  <a:srgbClr val="07294C"/>
                </a:solidFill>
                <a:highlight>
                  <a:srgbClr val="FFFFFF"/>
                </a:highlight>
              </a:rPr>
              <a:t>Wendy Thomas</a:t>
            </a:r>
            <a:r>
              <a:rPr lang="no" sz="2726">
                <a:solidFill>
                  <a:srgbClr val="07294C"/>
                </a:solidFill>
                <a:highlight>
                  <a:srgbClr val="FFFFFF"/>
                </a:highlight>
              </a:rPr>
              <a:t>, Minnesota Population Center, Technical Committee Chair, </a:t>
            </a:r>
            <a:r>
              <a:rPr i="1" lang="no" sz="2726">
                <a:solidFill>
                  <a:srgbClr val="07294C"/>
                </a:solidFill>
                <a:highlight>
                  <a:srgbClr val="FFFFFF"/>
                </a:highlight>
              </a:rPr>
              <a:t>ex officio</a:t>
            </a:r>
            <a:endParaRPr b="1" sz="2000">
              <a:solidFill>
                <a:srgbClr val="204663"/>
              </a:solidFill>
            </a:endParaRPr>
          </a:p>
        </p:txBody>
      </p:sp>
      <p:pic>
        <p:nvPicPr>
          <p:cNvPr id="233" name="Google Shape;233;p43"/>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id="610" name="Google Shape;610;p79"/>
          <p:cNvPicPr preferRelativeResize="0"/>
          <p:nvPr/>
        </p:nvPicPr>
        <p:blipFill>
          <a:blip r:embed="rId3">
            <a:alphaModFix/>
          </a:blip>
          <a:stretch>
            <a:fillRect/>
          </a:stretch>
        </p:blipFill>
        <p:spPr>
          <a:xfrm>
            <a:off x="1417550" y="520775"/>
            <a:ext cx="5966217" cy="3820975"/>
          </a:xfrm>
          <a:prstGeom prst="rect">
            <a:avLst/>
          </a:prstGeom>
          <a:noFill/>
          <a:ln>
            <a:noFill/>
          </a:ln>
        </p:spPr>
      </p:pic>
      <p:sp>
        <p:nvSpPr>
          <p:cNvPr id="611" name="Google Shape;611;p79"/>
          <p:cNvSpPr txBox="1"/>
          <p:nvPr>
            <p:ph idx="1" type="body"/>
          </p:nvPr>
        </p:nvSpPr>
        <p:spPr>
          <a:xfrm>
            <a:off x="1417550" y="4341750"/>
            <a:ext cx="77478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u="sng">
                <a:solidFill>
                  <a:schemeClr val="hlink"/>
                </a:solidFill>
                <a:hlinkClick r:id="rId4"/>
              </a:rPr>
              <a:t>https://github.com/ddi-developers/nectar-publisher</a:t>
            </a:r>
            <a:r>
              <a:rPr lang="no"/>
              <a:t>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80"/>
          <p:cNvSpPr txBox="1"/>
          <p:nvPr>
            <p:ph type="ctrTitle"/>
          </p:nvPr>
        </p:nvSpPr>
        <p:spPr>
          <a:xfrm>
            <a:off x="311700" y="1352200"/>
            <a:ext cx="8520600" cy="922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no" sz="4600"/>
              <a:t>DDI Training Working Group</a:t>
            </a:r>
            <a:endParaRPr sz="4600"/>
          </a:p>
        </p:txBody>
      </p:sp>
      <p:sp>
        <p:nvSpPr>
          <p:cNvPr id="617" name="Google Shape;617;p80"/>
          <p:cNvSpPr txBox="1"/>
          <p:nvPr>
            <p:ph idx="1" type="subTitle"/>
          </p:nvPr>
        </p:nvSpPr>
        <p:spPr>
          <a:xfrm>
            <a:off x="311700" y="2375937"/>
            <a:ext cx="8520600" cy="1250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no"/>
              <a:t>Empowering community knowledge sharing</a:t>
            </a:r>
            <a:endParaRPr/>
          </a:p>
        </p:txBody>
      </p:sp>
      <p:sp>
        <p:nvSpPr>
          <p:cNvPr id="618" name="Google Shape;618;p80"/>
          <p:cNvSpPr txBox="1"/>
          <p:nvPr/>
        </p:nvSpPr>
        <p:spPr>
          <a:xfrm>
            <a:off x="821725" y="3741525"/>
            <a:ext cx="7535400" cy="71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no" sz="1800">
                <a:solidFill>
                  <a:schemeClr val="dk2"/>
                </a:solidFill>
              </a:rPr>
              <a:t>DDI Scientific Board Lightning Talks: presented by Amber Leahey</a:t>
            </a:r>
            <a:endParaRPr sz="1800">
              <a:solidFill>
                <a:schemeClr val="dk2"/>
              </a:solidFill>
            </a:endParaRPr>
          </a:p>
          <a:p>
            <a:pPr indent="0" lvl="0" marL="0" rtl="0" algn="l">
              <a:spcBef>
                <a:spcPts val="0"/>
              </a:spcBef>
              <a:spcAft>
                <a:spcPts val="0"/>
              </a:spcAft>
              <a:buClr>
                <a:schemeClr val="dk1"/>
              </a:buClr>
              <a:buSzPts val="1100"/>
              <a:buFont typeface="Arial"/>
              <a:buNone/>
            </a:pPr>
            <a:r>
              <a:rPr lang="no" sz="1800">
                <a:solidFill>
                  <a:schemeClr val="dk2"/>
                </a:solidFill>
              </a:rPr>
              <a:t>DDI Training Working Group</a:t>
            </a:r>
            <a:endParaRPr sz="1800">
              <a:solidFill>
                <a:schemeClr val="dk2"/>
              </a:solidFill>
            </a:endParaRPr>
          </a:p>
          <a:p>
            <a:pPr indent="0" lvl="0" marL="0" rtl="0" algn="l">
              <a:spcBef>
                <a:spcPts val="0"/>
              </a:spcBef>
              <a:spcAft>
                <a:spcPts val="0"/>
              </a:spcAft>
              <a:buNone/>
            </a:pPr>
            <a:r>
              <a:rPr lang="no" sz="1800">
                <a:solidFill>
                  <a:schemeClr val="dk2"/>
                </a:solidFill>
              </a:rPr>
              <a:t>EDDI 2025</a:t>
            </a:r>
            <a:endParaRPr sz="1800">
              <a:solidFill>
                <a:schemeClr val="dk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81"/>
          <p:cNvSpPr txBox="1"/>
          <p:nvPr>
            <p:ph type="title"/>
          </p:nvPr>
        </p:nvSpPr>
        <p:spPr>
          <a:xfrm>
            <a:off x="248600" y="455525"/>
            <a:ext cx="52632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no"/>
              <a:t>DDI Training Working Group</a:t>
            </a:r>
            <a:endParaRPr b="1"/>
          </a:p>
        </p:txBody>
      </p:sp>
      <p:sp>
        <p:nvSpPr>
          <p:cNvPr id="624" name="Google Shape;624;p81"/>
          <p:cNvSpPr txBox="1"/>
          <p:nvPr>
            <p:ph idx="1" type="body"/>
          </p:nvPr>
        </p:nvSpPr>
        <p:spPr>
          <a:xfrm>
            <a:off x="438050" y="1334575"/>
            <a:ext cx="4884300" cy="2229900"/>
          </a:xfrm>
          <a:prstGeom prst="rect">
            <a:avLst/>
          </a:prstGeom>
        </p:spPr>
        <p:txBody>
          <a:bodyPr anchorCtr="0" anchor="t" bIns="91425" lIns="91425" spcFirstLastPara="1" rIns="91425" wrap="square" tIns="91425">
            <a:normAutofit/>
          </a:bodyPr>
          <a:lstStyle/>
          <a:p>
            <a:pPr indent="0" lvl="0" marL="0" rtl="0" algn="l">
              <a:lnSpc>
                <a:spcPct val="132857"/>
              </a:lnSpc>
              <a:spcBef>
                <a:spcPts val="1100"/>
              </a:spcBef>
              <a:spcAft>
                <a:spcPts val="1100"/>
              </a:spcAft>
              <a:buSzPts val="605"/>
              <a:buNone/>
            </a:pPr>
            <a:r>
              <a:rPr i="1" lang="no" sz="2497">
                <a:solidFill>
                  <a:schemeClr val="dk1"/>
                </a:solidFill>
                <a:latin typeface="Lato"/>
                <a:ea typeface="Lato"/>
                <a:cs typeface="Lato"/>
                <a:sym typeface="Lato"/>
              </a:rPr>
              <a:t>The DDI Alliance Training Working Group is helping to scale knowledge, build capacity, and support adoption through training…</a:t>
            </a:r>
            <a:endParaRPr i="1" sz="490">
              <a:latin typeface="Lato"/>
              <a:ea typeface="Lato"/>
              <a:cs typeface="Lato"/>
              <a:sym typeface="Lato"/>
            </a:endParaRPr>
          </a:p>
        </p:txBody>
      </p:sp>
      <p:sp>
        <p:nvSpPr>
          <p:cNvPr id="625" name="Google Shape;625;p81"/>
          <p:cNvSpPr txBox="1"/>
          <p:nvPr/>
        </p:nvSpPr>
        <p:spPr>
          <a:xfrm>
            <a:off x="5774600" y="455525"/>
            <a:ext cx="3057600" cy="3415200"/>
          </a:xfrm>
          <a:prstGeom prst="rect">
            <a:avLst/>
          </a:prstGeom>
          <a:noFill/>
          <a:ln>
            <a:noFill/>
          </a:ln>
        </p:spPr>
        <p:txBody>
          <a:bodyPr anchorCtr="0" anchor="t" bIns="91425" lIns="91425" spcFirstLastPara="1" rIns="91425" wrap="square" tIns="91425">
            <a:noAutofit/>
          </a:bodyPr>
          <a:lstStyle/>
          <a:p>
            <a:pPr indent="0" lvl="0" marL="0" rtl="0" algn="l">
              <a:lnSpc>
                <a:spcPct val="142857"/>
              </a:lnSpc>
              <a:spcBef>
                <a:spcPts val="1400"/>
              </a:spcBef>
              <a:spcAft>
                <a:spcPts val="0"/>
              </a:spcAft>
              <a:buClr>
                <a:schemeClr val="dk1"/>
              </a:buClr>
              <a:buSzPts val="1100"/>
              <a:buFont typeface="Arial"/>
              <a:buNone/>
            </a:pPr>
            <a:r>
              <a:rPr b="1" i="1" lang="no" sz="2350">
                <a:solidFill>
                  <a:schemeClr val="dk1"/>
                </a:solidFill>
                <a:latin typeface="Lato"/>
                <a:ea typeface="Lato"/>
                <a:cs typeface="Lato"/>
                <a:sym typeface="Lato"/>
              </a:rPr>
              <a:t>Why Training Matters?</a:t>
            </a:r>
            <a:endParaRPr b="1" i="1" sz="2350">
              <a:solidFill>
                <a:schemeClr val="dk1"/>
              </a:solidFill>
              <a:latin typeface="Lato"/>
              <a:ea typeface="Lato"/>
              <a:cs typeface="Lato"/>
              <a:sym typeface="Lato"/>
            </a:endParaRPr>
          </a:p>
          <a:p>
            <a:pPr indent="-342900" lvl="0" marL="457200" rtl="0" algn="l">
              <a:lnSpc>
                <a:spcPct val="115000"/>
              </a:lnSpc>
              <a:spcBef>
                <a:spcPts val="1100"/>
              </a:spcBef>
              <a:spcAft>
                <a:spcPts val="0"/>
              </a:spcAft>
              <a:buClr>
                <a:schemeClr val="dk1"/>
              </a:buClr>
              <a:buSzPts val="1800"/>
              <a:buFont typeface="Lato"/>
              <a:buChar char="●"/>
            </a:pPr>
            <a:r>
              <a:rPr lang="no" sz="1800">
                <a:solidFill>
                  <a:schemeClr val="dk1"/>
                </a:solidFill>
                <a:latin typeface="Lato"/>
                <a:ea typeface="Lato"/>
                <a:cs typeface="Lato"/>
                <a:sym typeface="Lato"/>
              </a:rPr>
              <a:t>DDI standards are powerful—but complex</a:t>
            </a:r>
            <a:endParaRPr sz="1800">
              <a:solidFill>
                <a:schemeClr val="dk1"/>
              </a:solidFill>
              <a:latin typeface="Lato"/>
              <a:ea typeface="Lato"/>
              <a:cs typeface="Lato"/>
              <a:sym typeface="Lato"/>
            </a:endParaRPr>
          </a:p>
          <a:p>
            <a:pPr indent="-342900" lvl="0" marL="457200" rtl="0" algn="l">
              <a:lnSpc>
                <a:spcPct val="115000"/>
              </a:lnSpc>
              <a:spcBef>
                <a:spcPts val="0"/>
              </a:spcBef>
              <a:spcAft>
                <a:spcPts val="0"/>
              </a:spcAft>
              <a:buClr>
                <a:schemeClr val="dk1"/>
              </a:buClr>
              <a:buSzPts val="1800"/>
              <a:buFont typeface="Lato"/>
              <a:buChar char="●"/>
            </a:pPr>
            <a:r>
              <a:rPr lang="no" sz="1800">
                <a:solidFill>
                  <a:schemeClr val="dk1"/>
                </a:solidFill>
                <a:latin typeface="Lato"/>
                <a:ea typeface="Lato"/>
                <a:cs typeface="Lato"/>
                <a:sym typeface="Lato"/>
              </a:rPr>
              <a:t>Training lowers barriers to entry</a:t>
            </a:r>
            <a:endParaRPr sz="1800">
              <a:solidFill>
                <a:schemeClr val="dk1"/>
              </a:solidFill>
              <a:latin typeface="Lato"/>
              <a:ea typeface="Lato"/>
              <a:cs typeface="Lato"/>
              <a:sym typeface="Lato"/>
            </a:endParaRPr>
          </a:p>
          <a:p>
            <a:pPr indent="-342900" lvl="0" marL="457200" rtl="0" algn="l">
              <a:lnSpc>
                <a:spcPct val="115000"/>
              </a:lnSpc>
              <a:spcBef>
                <a:spcPts val="0"/>
              </a:spcBef>
              <a:spcAft>
                <a:spcPts val="0"/>
              </a:spcAft>
              <a:buClr>
                <a:schemeClr val="dk1"/>
              </a:buClr>
              <a:buSzPts val="1800"/>
              <a:buFont typeface="Lato"/>
              <a:buChar char="●"/>
            </a:pPr>
            <a:r>
              <a:rPr lang="no" sz="1800">
                <a:solidFill>
                  <a:schemeClr val="dk1"/>
                </a:solidFill>
                <a:latin typeface="Lato"/>
                <a:ea typeface="Lato"/>
                <a:cs typeface="Lato"/>
                <a:sym typeface="Lato"/>
              </a:rPr>
              <a:t>Supports adoption, innovation, and interoperability</a:t>
            </a:r>
            <a:endParaRPr sz="1800">
              <a:solidFill>
                <a:schemeClr val="dk1"/>
              </a:solidFill>
              <a:latin typeface="Lato"/>
              <a:ea typeface="Lato"/>
              <a:cs typeface="Lato"/>
              <a:sym typeface="Lato"/>
            </a:endParaRPr>
          </a:p>
          <a:p>
            <a:pPr indent="0" lvl="0" marL="0" rtl="0" algn="l">
              <a:spcBef>
                <a:spcPts val="1100"/>
              </a:spcBef>
              <a:spcAft>
                <a:spcPts val="0"/>
              </a:spcAft>
              <a:buNone/>
            </a:pPr>
            <a:r>
              <a:t/>
            </a:r>
            <a:endParaRPr sz="1800">
              <a:solidFill>
                <a:schemeClr val="dk2"/>
              </a:solidFill>
            </a:endParaRPr>
          </a:p>
        </p:txBody>
      </p:sp>
      <p:sp>
        <p:nvSpPr>
          <p:cNvPr id="626" name="Google Shape;626;p81"/>
          <p:cNvSpPr txBox="1"/>
          <p:nvPr/>
        </p:nvSpPr>
        <p:spPr>
          <a:xfrm>
            <a:off x="420750" y="3870825"/>
            <a:ext cx="8185500" cy="442500"/>
          </a:xfrm>
          <a:prstGeom prst="rect">
            <a:avLst/>
          </a:prstGeom>
          <a:noFill/>
          <a:ln cap="flat" cmpd="sng" w="2857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no" sz="1600">
                <a:solidFill>
                  <a:schemeClr val="dk2"/>
                </a:solidFill>
              </a:rPr>
              <a:t>Contact Us to learn more &amp; get involved / join us!</a:t>
            </a:r>
            <a:endParaRPr sz="1800">
              <a:solidFill>
                <a:schemeClr val="dk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82"/>
          <p:cNvSpPr txBox="1"/>
          <p:nvPr>
            <p:ph type="title"/>
          </p:nvPr>
        </p:nvSpPr>
        <p:spPr>
          <a:xfrm>
            <a:off x="263650" y="1405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 Training Library</a:t>
            </a:r>
            <a:endParaRPr/>
          </a:p>
        </p:txBody>
      </p:sp>
      <p:pic>
        <p:nvPicPr>
          <p:cNvPr id="632" name="Google Shape;632;p82" title="Screenshot 2025-10-02 at 12.19.03 AM.png"/>
          <p:cNvPicPr preferRelativeResize="0"/>
          <p:nvPr/>
        </p:nvPicPr>
        <p:blipFill>
          <a:blip r:embed="rId3">
            <a:alphaModFix/>
          </a:blip>
          <a:stretch>
            <a:fillRect/>
          </a:stretch>
        </p:blipFill>
        <p:spPr>
          <a:xfrm>
            <a:off x="311700" y="921075"/>
            <a:ext cx="7926226" cy="422242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83"/>
          <p:cNvSpPr txBox="1"/>
          <p:nvPr>
            <p:ph type="title"/>
          </p:nvPr>
        </p:nvSpPr>
        <p:spPr>
          <a:xfrm>
            <a:off x="311700" y="445025"/>
            <a:ext cx="2007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Translated</a:t>
            </a:r>
            <a:r>
              <a:rPr lang="no"/>
              <a:t> </a:t>
            </a:r>
            <a:r>
              <a:rPr lang="no"/>
              <a:t>materials</a:t>
            </a:r>
            <a:endParaRPr/>
          </a:p>
        </p:txBody>
      </p:sp>
      <p:sp>
        <p:nvSpPr>
          <p:cNvPr id="638" name="Google Shape;638;p83"/>
          <p:cNvSpPr txBox="1"/>
          <p:nvPr>
            <p:ph idx="1" type="body"/>
          </p:nvPr>
        </p:nvSpPr>
        <p:spPr>
          <a:xfrm>
            <a:off x="311700" y="1437750"/>
            <a:ext cx="2067600" cy="313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Korean</a:t>
            </a:r>
            <a:endParaRPr/>
          </a:p>
          <a:p>
            <a:pPr indent="0" lvl="0" marL="0" rtl="0" algn="l">
              <a:spcBef>
                <a:spcPts val="1200"/>
              </a:spcBef>
              <a:spcAft>
                <a:spcPts val="1200"/>
              </a:spcAft>
              <a:buNone/>
            </a:pPr>
            <a:r>
              <a:rPr lang="no"/>
              <a:t>French </a:t>
            </a:r>
            <a:endParaRPr/>
          </a:p>
        </p:txBody>
      </p:sp>
      <p:pic>
        <p:nvPicPr>
          <p:cNvPr id="639" name="Google Shape;639;p83" title="Screenshot 2025-11-19 at 10.30.29 PM.png"/>
          <p:cNvPicPr preferRelativeResize="0"/>
          <p:nvPr/>
        </p:nvPicPr>
        <p:blipFill>
          <a:blip r:embed="rId3">
            <a:alphaModFix/>
          </a:blip>
          <a:stretch>
            <a:fillRect/>
          </a:stretch>
        </p:blipFill>
        <p:spPr>
          <a:xfrm>
            <a:off x="2480700" y="324000"/>
            <a:ext cx="6472023" cy="461700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84"/>
          <p:cNvSpPr txBox="1"/>
          <p:nvPr>
            <p:ph type="title"/>
          </p:nvPr>
        </p:nvSpPr>
        <p:spPr>
          <a:xfrm>
            <a:off x="415125" y="191900"/>
            <a:ext cx="8417100" cy="704400"/>
          </a:xfrm>
          <a:prstGeom prst="rect">
            <a:avLst/>
          </a:prstGeom>
          <a:solidFill>
            <a:srgbClr val="D9D2E9"/>
          </a:solidFill>
        </p:spPr>
        <p:txBody>
          <a:bodyPr anchorCtr="0" anchor="t" bIns="91425" lIns="91425" spcFirstLastPara="1" rIns="91425" wrap="square" tIns="91425">
            <a:normAutofit/>
          </a:bodyPr>
          <a:lstStyle/>
          <a:p>
            <a:pPr indent="0" lvl="0" marL="0" rtl="0" algn="l">
              <a:spcBef>
                <a:spcPts val="0"/>
              </a:spcBef>
              <a:spcAft>
                <a:spcPts val="0"/>
              </a:spcAft>
              <a:buNone/>
            </a:pPr>
            <a:r>
              <a:rPr lang="no"/>
              <a:t>DDI Modular Training &amp; Topics Covered</a:t>
            </a:r>
            <a:endParaRPr/>
          </a:p>
        </p:txBody>
      </p:sp>
      <p:sp>
        <p:nvSpPr>
          <p:cNvPr id="645" name="Google Shape;645;p84"/>
          <p:cNvSpPr txBox="1"/>
          <p:nvPr/>
        </p:nvSpPr>
        <p:spPr>
          <a:xfrm>
            <a:off x="415125" y="2835000"/>
            <a:ext cx="3924000" cy="2238000"/>
          </a:xfrm>
          <a:prstGeom prst="rect">
            <a:avLst/>
          </a:prstGeom>
          <a:solidFill>
            <a:srgbClr val="FFE59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o" sz="1800">
                <a:solidFill>
                  <a:schemeClr val="dk2"/>
                </a:solidFill>
              </a:rPr>
              <a:t>Detailed for general audience:</a:t>
            </a:r>
            <a:endParaRPr sz="1800">
              <a:solidFill>
                <a:schemeClr val="dk2"/>
              </a:solidFill>
            </a:endParaRPr>
          </a:p>
          <a:p>
            <a:pPr indent="0" lvl="0" marL="0" rtl="0" algn="l">
              <a:spcBef>
                <a:spcPts val="0"/>
              </a:spcBef>
              <a:spcAft>
                <a:spcPts val="0"/>
              </a:spcAft>
              <a:buNone/>
            </a:pPr>
            <a:r>
              <a:rPr lang="no" sz="1200" u="sng">
                <a:solidFill>
                  <a:schemeClr val="accent5"/>
                </a:solidFill>
                <a:hlinkClick r:id="rId3">
                  <a:extLst>
                    <a:ext uri="{A12FA001-AC4F-418D-AE19-62706E023703}">
                      <ahyp:hlinkClr val="tx"/>
                    </a:ext>
                  </a:extLst>
                </a:hlinkClick>
              </a:rPr>
              <a:t>Foundational DDI Metadata: Introduction to Concepts in DDI</a:t>
            </a:r>
            <a:endParaRPr sz="1800">
              <a:solidFill>
                <a:schemeClr val="dk2"/>
              </a:solidFill>
            </a:endParaRPr>
          </a:p>
          <a:p>
            <a:pPr indent="0" lvl="0" marL="0" rtl="0" algn="l">
              <a:spcBef>
                <a:spcPts val="0"/>
              </a:spcBef>
              <a:spcAft>
                <a:spcPts val="0"/>
              </a:spcAft>
              <a:buNone/>
            </a:pPr>
            <a:r>
              <a:rPr lang="no" sz="1200" u="sng">
                <a:solidFill>
                  <a:schemeClr val="accent5"/>
                </a:solidFill>
                <a:hlinkClick r:id="rId4">
                  <a:extLst>
                    <a:ext uri="{A12FA001-AC4F-418D-AE19-62706E023703}">
                      <ahyp:hlinkClr val="tx"/>
                    </a:ext>
                  </a:extLst>
                </a:hlinkClick>
              </a:rPr>
              <a:t>Foundational DDI Metadata: Unit, Unit Type, Universe, and Population</a:t>
            </a:r>
            <a:endParaRPr sz="1800">
              <a:solidFill>
                <a:schemeClr val="dk2"/>
              </a:solidFill>
            </a:endParaRPr>
          </a:p>
          <a:p>
            <a:pPr indent="0" lvl="0" marL="0" rtl="0" algn="l">
              <a:spcBef>
                <a:spcPts val="0"/>
              </a:spcBef>
              <a:spcAft>
                <a:spcPts val="0"/>
              </a:spcAft>
              <a:buNone/>
            </a:pPr>
            <a:r>
              <a:rPr lang="no" sz="1200" u="sng">
                <a:solidFill>
                  <a:schemeClr val="accent5"/>
                </a:solidFill>
                <a:hlinkClick r:id="rId5">
                  <a:extLst>
                    <a:ext uri="{A12FA001-AC4F-418D-AE19-62706E023703}">
                      <ahyp:hlinkClr val="tx"/>
                    </a:ext>
                  </a:extLst>
                </a:hlinkClick>
              </a:rPr>
              <a:t>Variables and the Variable Cascade</a:t>
            </a:r>
            <a:endParaRPr sz="1800">
              <a:solidFill>
                <a:schemeClr val="dk2"/>
              </a:solidFill>
            </a:endParaRPr>
          </a:p>
          <a:p>
            <a:pPr indent="0" lvl="0" marL="0" rtl="0" algn="l">
              <a:spcBef>
                <a:spcPts val="0"/>
              </a:spcBef>
              <a:spcAft>
                <a:spcPts val="0"/>
              </a:spcAft>
              <a:buNone/>
            </a:pPr>
            <a:r>
              <a:rPr lang="no" sz="1200" u="sng">
                <a:solidFill>
                  <a:schemeClr val="accent5"/>
                </a:solidFill>
                <a:hlinkClick r:id="rId6">
                  <a:extLst>
                    <a:ext uri="{A12FA001-AC4F-418D-AE19-62706E023703}">
                      <ahyp:hlinkClr val="tx"/>
                    </a:ext>
                  </a:extLst>
                </a:hlinkClick>
              </a:rPr>
              <a:t>Representations – Codes and Categories</a:t>
            </a:r>
            <a:endParaRPr sz="1800">
              <a:solidFill>
                <a:schemeClr val="dk2"/>
              </a:solidFill>
            </a:endParaRPr>
          </a:p>
          <a:p>
            <a:pPr indent="0" lvl="0" marL="0" rtl="0" algn="l">
              <a:spcBef>
                <a:spcPts val="0"/>
              </a:spcBef>
              <a:spcAft>
                <a:spcPts val="0"/>
              </a:spcAft>
              <a:buNone/>
            </a:pPr>
            <a:r>
              <a:rPr lang="no" sz="1200" u="sng">
                <a:solidFill>
                  <a:schemeClr val="accent5"/>
                </a:solidFill>
                <a:hlinkClick r:id="rId7">
                  <a:extLst>
                    <a:ext uri="{A12FA001-AC4F-418D-AE19-62706E023703}">
                      <ahyp:hlinkClr val="tx"/>
                    </a:ext>
                  </a:extLst>
                </a:hlinkClick>
              </a:rPr>
              <a:t>Studies, Data Sets, and Data Files: Describing Collections of Data with DDI</a:t>
            </a:r>
            <a:endParaRPr sz="1200" u="sng">
              <a:solidFill>
                <a:schemeClr val="accent5"/>
              </a:solidFill>
            </a:endParaRPr>
          </a:p>
          <a:p>
            <a:pPr indent="0" lvl="0" marL="0" rtl="0" algn="l">
              <a:spcBef>
                <a:spcPts val="0"/>
              </a:spcBef>
              <a:spcAft>
                <a:spcPts val="0"/>
              </a:spcAft>
              <a:buNone/>
            </a:pPr>
            <a:r>
              <a:rPr lang="no" sz="1200" u="sng">
                <a:solidFill>
                  <a:schemeClr val="accent5"/>
                </a:solidFill>
                <a:hlinkClick r:id="rId8">
                  <a:extLst>
                    <a:ext uri="{A12FA001-AC4F-418D-AE19-62706E023703}">
                      <ahyp:hlinkClr val="tx"/>
                    </a:ext>
                  </a:extLst>
                </a:hlinkClick>
              </a:rPr>
              <a:t>Questions</a:t>
            </a:r>
            <a:endParaRPr sz="1800">
              <a:solidFill>
                <a:schemeClr val="dk2"/>
              </a:solidFill>
            </a:endParaRPr>
          </a:p>
          <a:p>
            <a:pPr indent="0" lvl="0" marL="0" rtl="0" algn="l">
              <a:spcBef>
                <a:spcPts val="0"/>
              </a:spcBef>
              <a:spcAft>
                <a:spcPts val="0"/>
              </a:spcAft>
              <a:buNone/>
            </a:pPr>
            <a:r>
              <a:rPr lang="no" sz="1200" u="sng">
                <a:solidFill>
                  <a:schemeClr val="accent5"/>
                </a:solidFill>
                <a:hlinkClick r:id="rId9">
                  <a:extLst>
                    <a:ext uri="{A12FA001-AC4F-418D-AE19-62706E023703}">
                      <ahyp:hlinkClr val="tx"/>
                    </a:ext>
                  </a:extLst>
                </a:hlinkClick>
              </a:rPr>
              <a:t>DDI Identification and Versioning</a:t>
            </a:r>
            <a:endParaRPr sz="1200" u="sng">
              <a:solidFill>
                <a:schemeClr val="accent5"/>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Clr>
                <a:schemeClr val="dk1"/>
              </a:buClr>
              <a:buSzPts val="1100"/>
              <a:buFont typeface="Arial"/>
              <a:buNone/>
            </a:pPr>
            <a:r>
              <a:t/>
            </a:r>
            <a:endParaRPr sz="1800">
              <a:solidFill>
                <a:schemeClr val="dk2"/>
              </a:solidFill>
            </a:endParaRPr>
          </a:p>
        </p:txBody>
      </p:sp>
      <p:sp>
        <p:nvSpPr>
          <p:cNvPr id="646" name="Google Shape;646;p84"/>
          <p:cNvSpPr txBox="1"/>
          <p:nvPr/>
        </p:nvSpPr>
        <p:spPr>
          <a:xfrm>
            <a:off x="4425150" y="964425"/>
            <a:ext cx="4464600" cy="1802400"/>
          </a:xfrm>
          <a:prstGeom prst="rect">
            <a:avLst/>
          </a:prstGeom>
          <a:solidFill>
            <a:srgbClr val="D9EAD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o" sz="1800">
                <a:solidFill>
                  <a:schemeClr val="dk2"/>
                </a:solidFill>
              </a:rPr>
              <a:t>Basics for specific audience:</a:t>
            </a:r>
            <a:endParaRPr sz="1800">
              <a:solidFill>
                <a:schemeClr val="dk2"/>
              </a:solidFill>
            </a:endParaRPr>
          </a:p>
          <a:p>
            <a:pPr indent="0" lvl="0" marL="0" rtl="0" algn="l">
              <a:spcBef>
                <a:spcPts val="0"/>
              </a:spcBef>
              <a:spcAft>
                <a:spcPts val="0"/>
              </a:spcAft>
              <a:buNone/>
            </a:pPr>
            <a:r>
              <a:rPr lang="no" sz="1200" u="sng">
                <a:solidFill>
                  <a:schemeClr val="hlink"/>
                </a:solidFill>
                <a:hlinkClick r:id="rId10"/>
              </a:rPr>
              <a:t>How to Document Data Quality with DDI</a:t>
            </a:r>
            <a:endParaRPr sz="1200" u="sng">
              <a:solidFill>
                <a:schemeClr val="hlink"/>
              </a:solidFill>
            </a:endParaRPr>
          </a:p>
          <a:p>
            <a:pPr indent="0" lvl="0" marL="0" rtl="0" algn="l">
              <a:spcBef>
                <a:spcPts val="0"/>
              </a:spcBef>
              <a:spcAft>
                <a:spcPts val="0"/>
              </a:spcAft>
              <a:buNone/>
            </a:pPr>
            <a:r>
              <a:rPr lang="no" sz="1200" u="sng">
                <a:solidFill>
                  <a:schemeClr val="hlink"/>
                </a:solidFill>
                <a:hlinkClick r:id="rId11"/>
              </a:rPr>
              <a:t>DDI for Researchers and (Meta)Data Managers</a:t>
            </a:r>
            <a:endParaRPr sz="1200" u="sng">
              <a:solidFill>
                <a:schemeClr val="hlink"/>
              </a:solidFill>
            </a:endParaRPr>
          </a:p>
          <a:p>
            <a:pPr indent="0" lvl="0" marL="0" rtl="0" algn="l">
              <a:spcBef>
                <a:spcPts val="0"/>
              </a:spcBef>
              <a:spcAft>
                <a:spcPts val="0"/>
              </a:spcAft>
              <a:buNone/>
            </a:pPr>
            <a:r>
              <a:rPr lang="no" sz="1200" u="sng">
                <a:solidFill>
                  <a:schemeClr val="hlink"/>
                </a:solidFill>
                <a:hlinkClick r:id="rId12"/>
              </a:rPr>
              <a:t>DDI for Librarians, Archivists and Metadata Managers</a:t>
            </a:r>
            <a:endParaRPr sz="1200" u="sng">
              <a:solidFill>
                <a:schemeClr val="hlink"/>
              </a:solidFill>
            </a:endParaRPr>
          </a:p>
          <a:p>
            <a:pPr indent="0" lvl="0" marL="0" rtl="0" algn="l">
              <a:spcBef>
                <a:spcPts val="0"/>
              </a:spcBef>
              <a:spcAft>
                <a:spcPts val="0"/>
              </a:spcAft>
              <a:buNone/>
            </a:pPr>
            <a:r>
              <a:rPr lang="no" sz="1200" u="sng">
                <a:solidFill>
                  <a:schemeClr val="hlink"/>
                </a:solidFill>
                <a:hlinkClick r:id="rId13"/>
              </a:rPr>
              <a:t>DDI Codebook, DDI Lifecycle, and DDI Cross Domain Integration: Use Cases and Objectives (English; French; Korean)</a:t>
            </a:r>
            <a:endParaRPr sz="1200" u="sng">
              <a:solidFill>
                <a:schemeClr val="hlink"/>
              </a:solidFill>
            </a:endParaRPr>
          </a:p>
          <a:p>
            <a:pPr indent="0" lvl="0" marL="0" rtl="0" algn="l">
              <a:spcBef>
                <a:spcPts val="0"/>
              </a:spcBef>
              <a:spcAft>
                <a:spcPts val="0"/>
              </a:spcAft>
              <a:buNone/>
            </a:pPr>
            <a:r>
              <a:rPr lang="no" sz="1800">
                <a:solidFill>
                  <a:schemeClr val="dk2"/>
                </a:solidFill>
              </a:rPr>
              <a:t> </a:t>
            </a:r>
            <a:endParaRPr sz="1800">
              <a:solidFill>
                <a:schemeClr val="dk2"/>
              </a:solidFill>
            </a:endParaRPr>
          </a:p>
        </p:txBody>
      </p:sp>
      <p:sp>
        <p:nvSpPr>
          <p:cNvPr id="647" name="Google Shape;647;p84"/>
          <p:cNvSpPr txBox="1"/>
          <p:nvPr/>
        </p:nvSpPr>
        <p:spPr>
          <a:xfrm>
            <a:off x="4425150" y="2835000"/>
            <a:ext cx="4464600" cy="2238000"/>
          </a:xfrm>
          <a:prstGeom prst="rect">
            <a:avLst/>
          </a:prstGeom>
          <a:solidFill>
            <a:srgbClr val="FFE59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o" sz="1700">
                <a:solidFill>
                  <a:schemeClr val="dk2"/>
                </a:solidFill>
              </a:rPr>
              <a:t>Detailed for a specific audience or use case:</a:t>
            </a:r>
            <a:endParaRPr sz="1700">
              <a:solidFill>
                <a:schemeClr val="dk2"/>
              </a:solidFill>
            </a:endParaRPr>
          </a:p>
          <a:p>
            <a:pPr indent="0" lvl="0" marL="0" rtl="0" algn="l">
              <a:lnSpc>
                <a:spcPct val="115000"/>
              </a:lnSpc>
              <a:spcBef>
                <a:spcPts val="0"/>
              </a:spcBef>
              <a:spcAft>
                <a:spcPts val="0"/>
              </a:spcAft>
              <a:buNone/>
            </a:pPr>
            <a:r>
              <a:rPr lang="no" sz="1100" u="sng">
                <a:solidFill>
                  <a:schemeClr val="hlink"/>
                </a:solidFill>
                <a:hlinkClick r:id="rId14"/>
              </a:rPr>
              <a:t>Introducing Question and Instrument Structures</a:t>
            </a:r>
            <a:endParaRPr sz="1100" u="sng">
              <a:solidFill>
                <a:schemeClr val="hlink"/>
              </a:solidFill>
            </a:endParaRPr>
          </a:p>
          <a:p>
            <a:pPr indent="0" lvl="0" marL="0" rtl="0" algn="l">
              <a:lnSpc>
                <a:spcPct val="115000"/>
              </a:lnSpc>
              <a:spcBef>
                <a:spcPts val="0"/>
              </a:spcBef>
              <a:spcAft>
                <a:spcPts val="0"/>
              </a:spcAft>
              <a:buNone/>
            </a:pPr>
            <a:r>
              <a:rPr lang="no" sz="1100" u="sng">
                <a:solidFill>
                  <a:schemeClr val="hlink"/>
                </a:solidFill>
                <a:hlinkClick r:id="rId15"/>
              </a:rPr>
              <a:t>DDI and Controlled Vocabularies</a:t>
            </a:r>
            <a:endParaRPr sz="1100"/>
          </a:p>
          <a:p>
            <a:pPr indent="0" lvl="0" marL="0" rtl="0" algn="l">
              <a:spcBef>
                <a:spcPts val="0"/>
              </a:spcBef>
              <a:spcAft>
                <a:spcPts val="0"/>
              </a:spcAft>
              <a:buNone/>
            </a:pPr>
            <a:r>
              <a:t/>
            </a:r>
            <a:endParaRPr sz="1800">
              <a:solidFill>
                <a:schemeClr val="dk2"/>
              </a:solidFill>
            </a:endParaRPr>
          </a:p>
        </p:txBody>
      </p:sp>
      <p:sp>
        <p:nvSpPr>
          <p:cNvPr id="648" name="Google Shape;648;p84"/>
          <p:cNvSpPr txBox="1"/>
          <p:nvPr/>
        </p:nvSpPr>
        <p:spPr>
          <a:xfrm>
            <a:off x="415125" y="964426"/>
            <a:ext cx="3924000" cy="1802400"/>
          </a:xfrm>
          <a:prstGeom prst="rect">
            <a:avLst/>
          </a:prstGeom>
          <a:solidFill>
            <a:srgbClr val="D9EAD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o" sz="1800">
                <a:solidFill>
                  <a:schemeClr val="dk2"/>
                </a:solidFill>
              </a:rPr>
              <a:t>Basics for general audience:</a:t>
            </a:r>
            <a:endParaRPr sz="1800">
              <a:solidFill>
                <a:schemeClr val="dk2"/>
              </a:solidFill>
            </a:endParaRPr>
          </a:p>
          <a:p>
            <a:pPr indent="0" lvl="0" marL="0" rtl="0" algn="l">
              <a:spcBef>
                <a:spcPts val="0"/>
              </a:spcBef>
              <a:spcAft>
                <a:spcPts val="0"/>
              </a:spcAft>
              <a:buNone/>
            </a:pPr>
            <a:r>
              <a:rPr lang="no" sz="1200" u="sng">
                <a:solidFill>
                  <a:schemeClr val="accent5"/>
                </a:solidFill>
                <a:hlinkClick r:id="rId16">
                  <a:extLst>
                    <a:ext uri="{A12FA001-AC4F-418D-AE19-62706E023703}">
                      <ahyp:hlinkClr val="tx"/>
                    </a:ext>
                  </a:extLst>
                </a:hlinkClick>
              </a:rPr>
              <a:t>DDI Basics: What is Metadata? (English; French; Korean)</a:t>
            </a:r>
            <a:endParaRPr sz="1200" u="sng">
              <a:solidFill>
                <a:schemeClr val="accent5"/>
              </a:solidFill>
            </a:endParaRPr>
          </a:p>
          <a:p>
            <a:pPr indent="0" lvl="0" marL="0" rtl="0" algn="l">
              <a:spcBef>
                <a:spcPts val="0"/>
              </a:spcBef>
              <a:spcAft>
                <a:spcPts val="0"/>
              </a:spcAft>
              <a:buNone/>
            </a:pPr>
            <a:r>
              <a:rPr lang="no" sz="1200" u="sng">
                <a:solidFill>
                  <a:schemeClr val="accent5"/>
                </a:solidFill>
                <a:hlinkClick r:id="rId17">
                  <a:extLst>
                    <a:ext uri="{A12FA001-AC4F-418D-AE19-62706E023703}">
                      <ahyp:hlinkClr val="tx"/>
                    </a:ext>
                  </a:extLst>
                </a:hlinkClick>
              </a:rPr>
              <a:t>DDI Basics: What is DDI? (English; French; Korean)</a:t>
            </a:r>
            <a:endParaRPr sz="1200" u="sng">
              <a:solidFill>
                <a:schemeClr val="accent5"/>
              </a:solidFill>
            </a:endParaRPr>
          </a:p>
          <a:p>
            <a:pPr indent="0" lvl="0" marL="0" rtl="0" algn="l">
              <a:spcBef>
                <a:spcPts val="0"/>
              </a:spcBef>
              <a:spcAft>
                <a:spcPts val="0"/>
              </a:spcAft>
              <a:buNone/>
            </a:pPr>
            <a:r>
              <a:rPr lang="no" sz="1200" u="sng">
                <a:solidFill>
                  <a:schemeClr val="accent5"/>
                </a:solidFill>
                <a:hlinkClick r:id="rId18">
                  <a:extLst>
                    <a:ext uri="{A12FA001-AC4F-418D-AE19-62706E023703}">
                      <ahyp:hlinkClr val="tx"/>
                    </a:ext>
                  </a:extLst>
                </a:hlinkClick>
              </a:rPr>
              <a:t>Understanding Metadata</a:t>
            </a:r>
            <a:endParaRPr sz="1200" u="sng">
              <a:solidFill>
                <a:schemeClr val="accent5"/>
              </a:solidFill>
            </a:endParaRPr>
          </a:p>
          <a:p>
            <a:pPr indent="0" lvl="0" marL="0" rtl="0" algn="l">
              <a:spcBef>
                <a:spcPts val="0"/>
              </a:spcBef>
              <a:spcAft>
                <a:spcPts val="0"/>
              </a:spcAft>
              <a:buNone/>
            </a:pPr>
            <a:r>
              <a:rPr lang="no" sz="1200" u="sng">
                <a:solidFill>
                  <a:schemeClr val="accent5"/>
                </a:solidFill>
                <a:hlinkClick r:id="rId19">
                  <a:extLst>
                    <a:ext uri="{A12FA001-AC4F-418D-AE19-62706E023703}">
                      <ahyp:hlinkClr val="tx"/>
                    </a:ext>
                  </a:extLst>
                </a:hlinkClick>
              </a:rPr>
              <a:t>Achieving FAIR with DDI</a:t>
            </a:r>
            <a:endParaRPr sz="1200" u="sng">
              <a:solidFill>
                <a:schemeClr val="accent5"/>
              </a:solidFill>
            </a:endParaRPr>
          </a:p>
          <a:p>
            <a:pPr indent="0" lvl="0" marL="0" rtl="0" algn="l">
              <a:spcBef>
                <a:spcPts val="0"/>
              </a:spcBef>
              <a:spcAft>
                <a:spcPts val="0"/>
              </a:spcAft>
              <a:buNone/>
            </a:pPr>
            <a:r>
              <a:rPr lang="no" sz="1200" u="sng">
                <a:solidFill>
                  <a:schemeClr val="accent5"/>
                </a:solidFill>
                <a:hlinkClick r:id="rId20">
                  <a:extLst>
                    <a:ext uri="{A12FA001-AC4F-418D-AE19-62706E023703}">
                      <ahyp:hlinkClr val="tx"/>
                    </a:ext>
                  </a:extLst>
                </a:hlinkClick>
              </a:rPr>
              <a:t>How to Use the DDI Training Materials</a:t>
            </a:r>
            <a:endParaRPr sz="1200" u="sng">
              <a:solidFill>
                <a:schemeClr val="accent5"/>
              </a:solidFill>
            </a:endParaRPr>
          </a:p>
          <a:p>
            <a:pPr indent="0" lvl="0" marL="0" rtl="0" algn="l">
              <a:spcBef>
                <a:spcPts val="0"/>
              </a:spcBef>
              <a:spcAft>
                <a:spcPts val="0"/>
              </a:spcAft>
              <a:buClr>
                <a:schemeClr val="dk1"/>
              </a:buClr>
              <a:buSzPts val="1100"/>
              <a:buFont typeface="Arial"/>
              <a:buNone/>
            </a:pPr>
            <a:r>
              <a:t/>
            </a:r>
            <a:endParaRPr sz="1200" u="sng">
              <a:solidFill>
                <a:schemeClr val="accent5"/>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8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54" name="Google Shape;654;p8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55" name="Google Shape;655;p85" title="Screenshot 2025-11-26 at 3.45.24 PM.png"/>
          <p:cNvPicPr preferRelativeResize="0"/>
          <p:nvPr/>
        </p:nvPicPr>
        <p:blipFill>
          <a:blip r:embed="rId3">
            <a:alphaModFix/>
          </a:blip>
          <a:stretch>
            <a:fillRect/>
          </a:stretch>
        </p:blipFill>
        <p:spPr>
          <a:xfrm>
            <a:off x="3965" y="0"/>
            <a:ext cx="9136072" cy="51435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86"/>
          <p:cNvSpPr txBox="1"/>
          <p:nvPr>
            <p:ph type="title"/>
          </p:nvPr>
        </p:nvSpPr>
        <p:spPr>
          <a:xfrm>
            <a:off x="688500" y="445025"/>
            <a:ext cx="8409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Learn more about DDI Controlled Vocabularies (CV) </a:t>
            </a:r>
            <a:endParaRPr/>
          </a:p>
        </p:txBody>
      </p:sp>
      <p:pic>
        <p:nvPicPr>
          <p:cNvPr id="661" name="Google Shape;661;p86" title="Screenshot 2025-10-02 at 12.21.44 AM.png"/>
          <p:cNvPicPr preferRelativeResize="0"/>
          <p:nvPr/>
        </p:nvPicPr>
        <p:blipFill>
          <a:blip r:embed="rId3">
            <a:alphaModFix/>
          </a:blip>
          <a:stretch>
            <a:fillRect/>
          </a:stretch>
        </p:blipFill>
        <p:spPr>
          <a:xfrm>
            <a:off x="3654050" y="1848575"/>
            <a:ext cx="5353027" cy="2995375"/>
          </a:xfrm>
          <a:prstGeom prst="rect">
            <a:avLst/>
          </a:prstGeom>
          <a:noFill/>
          <a:ln>
            <a:noFill/>
          </a:ln>
        </p:spPr>
      </p:pic>
      <p:pic>
        <p:nvPicPr>
          <p:cNvPr id="662" name="Google Shape;662;p86" title="Screenshot 2025-10-02 at 12.21.21 AM.png"/>
          <p:cNvPicPr preferRelativeResize="0"/>
          <p:nvPr/>
        </p:nvPicPr>
        <p:blipFill>
          <a:blip r:embed="rId4">
            <a:alphaModFix/>
          </a:blip>
          <a:stretch>
            <a:fillRect/>
          </a:stretch>
        </p:blipFill>
        <p:spPr>
          <a:xfrm>
            <a:off x="59900" y="1152470"/>
            <a:ext cx="4766950" cy="2676749"/>
          </a:xfrm>
          <a:prstGeom prst="rect">
            <a:avLst/>
          </a:prstGeom>
          <a:noFill/>
          <a:ln>
            <a:noFill/>
          </a:ln>
        </p:spPr>
      </p:pic>
      <p:sp>
        <p:nvSpPr>
          <p:cNvPr id="663" name="Google Shape;663;p86"/>
          <p:cNvSpPr txBox="1"/>
          <p:nvPr/>
        </p:nvSpPr>
        <p:spPr>
          <a:xfrm>
            <a:off x="5234625" y="141750"/>
            <a:ext cx="1528800" cy="36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o" sz="1800">
                <a:solidFill>
                  <a:srgbClr val="9900FF"/>
                </a:solidFill>
              </a:rPr>
              <a:t>New in 2025</a:t>
            </a:r>
            <a:endParaRPr sz="1800">
              <a:solidFill>
                <a:srgbClr val="9900FF"/>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87"/>
          <p:cNvSpPr txBox="1"/>
          <p:nvPr>
            <p:ph type="title"/>
          </p:nvPr>
        </p:nvSpPr>
        <p:spPr>
          <a:xfrm>
            <a:off x="311700" y="648747"/>
            <a:ext cx="8520600" cy="4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no" sz="1720"/>
              <a:t>CODATA data webinars for DDI </a:t>
            </a:r>
            <a:endParaRPr sz="1720"/>
          </a:p>
        </p:txBody>
      </p:sp>
      <p:sp>
        <p:nvSpPr>
          <p:cNvPr id="669" name="Google Shape;669;p87"/>
          <p:cNvSpPr txBox="1"/>
          <p:nvPr>
            <p:ph idx="1" type="body"/>
          </p:nvPr>
        </p:nvSpPr>
        <p:spPr>
          <a:xfrm>
            <a:off x="402825" y="1204875"/>
            <a:ext cx="8520600" cy="3938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1300"/>
              <a:t>Full list of virtual recordings and topics:</a:t>
            </a:r>
            <a:endParaRPr sz="1300"/>
          </a:p>
          <a:p>
            <a:pPr indent="0" lvl="0" marL="0" rtl="0" algn="l">
              <a:lnSpc>
                <a:spcPct val="50000"/>
              </a:lnSpc>
              <a:spcBef>
                <a:spcPts val="1200"/>
              </a:spcBef>
              <a:spcAft>
                <a:spcPts val="0"/>
              </a:spcAft>
              <a:buNone/>
            </a:pPr>
            <a:r>
              <a:rPr b="1" lang="no" sz="1000" u="sng">
                <a:solidFill>
                  <a:schemeClr val="hlink"/>
                </a:solidFill>
                <a:latin typeface="Helvetica Neue"/>
                <a:ea typeface="Helvetica Neue"/>
                <a:cs typeface="Helvetica Neue"/>
                <a:sym typeface="Helvetica Neue"/>
                <a:hlinkClick r:id="rId3"/>
              </a:rPr>
              <a:t>European DDI Conference 2021: Training Fair</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4"/>
              </a:rPr>
              <a:t>Webinar on Data Quality: Thinking about Quality and DDI Metadata</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5"/>
              </a:rPr>
              <a:t>Webinar: Questions and Survey Instruments in DDI: Maximizing the Value of Your Metadata</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6"/>
              </a:rPr>
              <a:t>Webinar: DDI, FAIR and the emergent role of active metadata</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7"/>
              </a:rPr>
              <a:t>Webinar: The DDI Standards and Technology: Adapting to Change</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8"/>
              </a:rPr>
              <a:t>Webinar: Data Integration – Using DDI-CDI with Other Standards</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9"/>
              </a:rPr>
              <a:t>European DDI Conference 2022: Introduction to DDI</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0"/>
              </a:rPr>
              <a:t>Webinar: DDI Working Together with Other Standards</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1"/>
              </a:rPr>
              <a:t>Webinar on Implementing FAIR: What DDI Can Do for You!</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2"/>
              </a:rPr>
              <a:t>DDI Controlled Vocabularies, the CESSDA Workbench, SKOS and XKOS</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3"/>
              </a:rPr>
              <a:t>Vive les Métadonnées! (Les bases de DDI en français / DDI basics in French)</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4"/>
              </a:rPr>
              <a:t>Webinar: The DDI Variable Cascade</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5"/>
              </a:rPr>
              <a:t>Webinar: Statistical Agencies Using DDI Metadata Standards: Promoting Transparency and</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6"/>
              </a:rPr>
              <a:t>Reusability of Data</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7"/>
              </a:rPr>
              <a:t>Webinar: Metadata Uplift – PDF/Excel to Structured DDI Documentation</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8"/>
              </a:rPr>
              <a:t>Webinar on Introduction to Metadata for Research Data Management: A Data Documentation Initiative </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19"/>
              </a:rPr>
              <a:t>(DDI) Perspective</a:t>
            </a:r>
            <a:endParaRPr/>
          </a:p>
          <a:p>
            <a:pPr indent="0" lvl="0" marL="0" rtl="0" algn="l">
              <a:lnSpc>
                <a:spcPct val="50000"/>
              </a:lnSpc>
              <a:spcBef>
                <a:spcPts val="700"/>
              </a:spcBef>
              <a:spcAft>
                <a:spcPts val="0"/>
              </a:spcAft>
              <a:buNone/>
            </a:pPr>
            <a:r>
              <a:rPr b="1" lang="no" sz="1000" u="sng">
                <a:solidFill>
                  <a:schemeClr val="hlink"/>
                </a:solidFill>
                <a:latin typeface="Helvetica Neue"/>
                <a:ea typeface="Helvetica Neue"/>
                <a:cs typeface="Helvetica Neue"/>
                <a:sym typeface="Helvetica Neue"/>
                <a:hlinkClick r:id="rId20"/>
              </a:rPr>
              <a:t>DDI Training Webinar series: Data privacy</a:t>
            </a:r>
            <a:endParaRPr b="1" sz="1000" u="sng">
              <a:solidFill>
                <a:schemeClr val="hlink"/>
              </a:solidFill>
              <a:latin typeface="Helvetica Neue"/>
              <a:ea typeface="Helvetica Neue"/>
              <a:cs typeface="Helvetica Neue"/>
              <a:sym typeface="Helvetica Neue"/>
            </a:endParaRPr>
          </a:p>
          <a:p>
            <a:pPr indent="0" lvl="0" marL="0" rtl="0" algn="l">
              <a:lnSpc>
                <a:spcPct val="50000"/>
              </a:lnSpc>
              <a:spcBef>
                <a:spcPts val="700"/>
              </a:spcBef>
              <a:spcAft>
                <a:spcPts val="700"/>
              </a:spcAft>
              <a:buNone/>
            </a:pPr>
            <a:r>
              <a:rPr lang="no"/>
              <a:t> </a:t>
            </a:r>
            <a:endParaRPr/>
          </a:p>
        </p:txBody>
      </p:sp>
      <p:sp>
        <p:nvSpPr>
          <p:cNvPr id="670" name="Google Shape;670;p87"/>
          <p:cNvSpPr txBox="1"/>
          <p:nvPr/>
        </p:nvSpPr>
        <p:spPr>
          <a:xfrm>
            <a:off x="359450" y="0"/>
            <a:ext cx="8712300" cy="42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no" sz="1800">
                <a:solidFill>
                  <a:schemeClr val="dk1"/>
                </a:solidFill>
              </a:rPr>
              <a:t>Training Videos: Looking for more expert advice, technical solutions and integrations?</a:t>
            </a:r>
            <a:endParaRPr b="1" sz="1800">
              <a:solidFill>
                <a:schemeClr val="dk1"/>
              </a:solidFill>
            </a:endParaRPr>
          </a:p>
        </p:txBody>
      </p:sp>
      <p:pic>
        <p:nvPicPr>
          <p:cNvPr id="671" name="Google Shape;671;p87" title="Screenshot 2025-11-19 at 4.25.01 PM.png"/>
          <p:cNvPicPr preferRelativeResize="0"/>
          <p:nvPr/>
        </p:nvPicPr>
        <p:blipFill>
          <a:blip r:embed="rId21">
            <a:alphaModFix/>
          </a:blip>
          <a:stretch>
            <a:fillRect/>
          </a:stretch>
        </p:blipFill>
        <p:spPr>
          <a:xfrm>
            <a:off x="6015925" y="789750"/>
            <a:ext cx="3055826" cy="1984500"/>
          </a:xfrm>
          <a:prstGeom prst="rect">
            <a:avLst/>
          </a:prstGeom>
          <a:noFill/>
          <a:ln>
            <a:noFill/>
          </a:ln>
        </p:spPr>
      </p:pic>
      <p:pic>
        <p:nvPicPr>
          <p:cNvPr id="672" name="Google Shape;672;p87" title="Screenshot 2025-11-19 at 4.27.04 PM.png"/>
          <p:cNvPicPr preferRelativeResize="0"/>
          <p:nvPr/>
        </p:nvPicPr>
        <p:blipFill>
          <a:blip r:embed="rId22">
            <a:alphaModFix/>
          </a:blip>
          <a:stretch>
            <a:fillRect/>
          </a:stretch>
        </p:blipFill>
        <p:spPr>
          <a:xfrm>
            <a:off x="6855700" y="2774250"/>
            <a:ext cx="2288302" cy="126817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8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New Training Opportunities  </a:t>
            </a:r>
            <a:endParaRPr/>
          </a:p>
        </p:txBody>
      </p:sp>
      <p:sp>
        <p:nvSpPr>
          <p:cNvPr id="678" name="Google Shape;678;p88"/>
          <p:cNvSpPr txBox="1"/>
          <p:nvPr>
            <p:ph idx="1" type="body"/>
          </p:nvPr>
        </p:nvSpPr>
        <p:spPr>
          <a:xfrm>
            <a:off x="311700" y="1143350"/>
            <a:ext cx="6089400" cy="3416400"/>
          </a:xfrm>
          <a:prstGeom prst="rect">
            <a:avLst/>
          </a:prstGeom>
        </p:spPr>
        <p:txBody>
          <a:bodyPr anchorCtr="0" anchor="t" bIns="91425" lIns="91425" spcFirstLastPara="1" rIns="91425" wrap="square" tIns="91425">
            <a:normAutofit/>
          </a:bodyPr>
          <a:lstStyle/>
          <a:p>
            <a:pPr indent="-323850" lvl="0" marL="457200" rtl="0" algn="l">
              <a:spcBef>
                <a:spcPts val="0"/>
              </a:spcBef>
              <a:spcAft>
                <a:spcPts val="0"/>
              </a:spcAft>
              <a:buClr>
                <a:schemeClr val="dk1"/>
              </a:buClr>
              <a:buSzPts val="1500"/>
              <a:buChar char="●"/>
            </a:pPr>
            <a:r>
              <a:rPr lang="no" sz="1500">
                <a:solidFill>
                  <a:schemeClr val="dk1"/>
                </a:solidFill>
              </a:rPr>
              <a:t>Provide updated and new training materials to be able to teach DDI to a wider audience</a:t>
            </a:r>
            <a:endParaRPr sz="1500">
              <a:solidFill>
                <a:schemeClr val="dk1"/>
              </a:solidFill>
            </a:endParaRPr>
          </a:p>
          <a:p>
            <a:pPr indent="-323850" lvl="0" marL="457200" rtl="0" algn="l">
              <a:spcBef>
                <a:spcPts val="0"/>
              </a:spcBef>
              <a:spcAft>
                <a:spcPts val="0"/>
              </a:spcAft>
              <a:buClr>
                <a:schemeClr val="dk1"/>
              </a:buClr>
              <a:buSzPts val="1500"/>
              <a:buChar char="●"/>
            </a:pPr>
            <a:r>
              <a:rPr lang="no" sz="1500">
                <a:solidFill>
                  <a:schemeClr val="dk1"/>
                </a:solidFill>
              </a:rPr>
              <a:t>Explore alternative outreach possibilities (for example Q&amp;A sessions, videos, trainings in various time zones etc.)</a:t>
            </a:r>
            <a:endParaRPr sz="1500">
              <a:solidFill>
                <a:schemeClr val="dk1"/>
              </a:solidFill>
            </a:endParaRPr>
          </a:p>
          <a:p>
            <a:pPr indent="-323850" lvl="0" marL="457200" rtl="0" algn="l">
              <a:spcBef>
                <a:spcPts val="0"/>
              </a:spcBef>
              <a:spcAft>
                <a:spcPts val="0"/>
              </a:spcAft>
              <a:buClr>
                <a:schemeClr val="dk1"/>
              </a:buClr>
              <a:buSzPts val="1500"/>
              <a:buChar char="●"/>
            </a:pPr>
            <a:r>
              <a:rPr lang="no" sz="1500">
                <a:solidFill>
                  <a:schemeClr val="dk1"/>
                </a:solidFill>
              </a:rPr>
              <a:t>Explore collaboration with different organizations to reach out to new communities of users (e.g. CSDI and research communities, US and EU agencies, CODATA, and FAIR related organizations.)</a:t>
            </a:r>
            <a:endParaRPr sz="1500">
              <a:solidFill>
                <a:schemeClr val="dk1"/>
              </a:solidFill>
            </a:endParaRPr>
          </a:p>
        </p:txBody>
      </p:sp>
      <p:pic>
        <p:nvPicPr>
          <p:cNvPr descr="Connected spheres (Digital) (provided by Getty Images)" id="679" name="Google Shape;679;p88"/>
          <p:cNvPicPr preferRelativeResize="0"/>
          <p:nvPr/>
        </p:nvPicPr>
        <p:blipFill>
          <a:blip r:embed="rId3">
            <a:alphaModFix/>
          </a:blip>
          <a:stretch>
            <a:fillRect/>
          </a:stretch>
        </p:blipFill>
        <p:spPr>
          <a:xfrm>
            <a:off x="6823850" y="1143350"/>
            <a:ext cx="1625098" cy="1625098"/>
          </a:xfrm>
          <a:prstGeom prst="rect">
            <a:avLst/>
          </a:prstGeom>
          <a:noFill/>
          <a:ln>
            <a:noFill/>
          </a:ln>
        </p:spPr>
      </p:pic>
      <p:pic>
        <p:nvPicPr>
          <p:cNvPr descr="Business team with chat bubbles thin line icon, business ideas concept, office staff meeting with dialog sign on white background, human brainstorming icon in outline for mobile. Vector graphics. (provided by Getty Images)" id="680" name="Google Shape;680;p88"/>
          <p:cNvPicPr preferRelativeResize="0"/>
          <p:nvPr/>
        </p:nvPicPr>
        <p:blipFill>
          <a:blip r:embed="rId4">
            <a:alphaModFix/>
          </a:blip>
          <a:stretch>
            <a:fillRect/>
          </a:stretch>
        </p:blipFill>
        <p:spPr>
          <a:xfrm>
            <a:off x="6601275" y="2894073"/>
            <a:ext cx="2070252" cy="207025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4"/>
          <p:cNvSpPr txBox="1"/>
          <p:nvPr>
            <p:ph type="title"/>
          </p:nvPr>
        </p:nvSpPr>
        <p:spPr>
          <a:xfrm>
            <a:off x="311700" y="2695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Pillar 1 - Engagement</a:t>
            </a:r>
            <a:endParaRPr sz="4100"/>
          </a:p>
        </p:txBody>
      </p:sp>
      <p:sp>
        <p:nvSpPr>
          <p:cNvPr id="239" name="Google Shape;239;p44"/>
          <p:cNvSpPr txBox="1"/>
          <p:nvPr>
            <p:ph idx="1" type="body"/>
          </p:nvPr>
        </p:nvSpPr>
        <p:spPr>
          <a:xfrm>
            <a:off x="311700" y="1152475"/>
            <a:ext cx="8561400" cy="364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a:t> </a:t>
            </a:r>
            <a:endParaRPr/>
          </a:p>
        </p:txBody>
      </p:sp>
      <p:pic>
        <p:nvPicPr>
          <p:cNvPr id="240" name="Google Shape;240;p44"/>
          <p:cNvPicPr preferRelativeResize="0"/>
          <p:nvPr/>
        </p:nvPicPr>
        <p:blipFill>
          <a:blip r:embed="rId3">
            <a:alphaModFix/>
          </a:blip>
          <a:stretch>
            <a:fillRect/>
          </a:stretch>
        </p:blipFill>
        <p:spPr>
          <a:xfrm>
            <a:off x="3601075" y="359150"/>
            <a:ext cx="1383750" cy="393550"/>
          </a:xfrm>
          <a:prstGeom prst="rect">
            <a:avLst/>
          </a:prstGeom>
          <a:noFill/>
          <a:ln>
            <a:noFill/>
          </a:ln>
        </p:spPr>
      </p:pic>
      <p:pic>
        <p:nvPicPr>
          <p:cNvPr id="241" name="Google Shape;241;p44"/>
          <p:cNvPicPr preferRelativeResize="0"/>
          <p:nvPr/>
        </p:nvPicPr>
        <p:blipFill>
          <a:blip r:embed="rId4">
            <a:alphaModFix/>
          </a:blip>
          <a:stretch>
            <a:fillRect/>
          </a:stretch>
        </p:blipFill>
        <p:spPr>
          <a:xfrm>
            <a:off x="745075" y="928150"/>
            <a:ext cx="7694649" cy="45665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8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Join the Community! </a:t>
            </a:r>
            <a:endParaRPr/>
          </a:p>
        </p:txBody>
      </p:sp>
      <p:sp>
        <p:nvSpPr>
          <p:cNvPr id="686" name="Google Shape;686;p8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62500" lnSpcReduction="10000"/>
          </a:bodyPr>
          <a:lstStyle/>
          <a:p>
            <a:pPr indent="0" lvl="0" marL="0" rtl="0" algn="l">
              <a:lnSpc>
                <a:spcPct val="142857"/>
              </a:lnSpc>
              <a:spcBef>
                <a:spcPts val="1100"/>
              </a:spcBef>
              <a:spcAft>
                <a:spcPts val="0"/>
              </a:spcAft>
              <a:buClr>
                <a:schemeClr val="dk1"/>
              </a:buClr>
              <a:buSzPct val="59000"/>
              <a:buFont typeface="Arial"/>
              <a:buNone/>
            </a:pPr>
            <a:r>
              <a:rPr lang="no" sz="1864">
                <a:solidFill>
                  <a:schemeClr val="dk1"/>
                </a:solidFill>
              </a:rPr>
              <a:t>Training is a community effort. Whether you’re an educator, developer, or advocate, we invite you to help shape the future of DDI learning and training. The DDI Training Working Group is seeking a new co-chair and members in 2026. Open to all DDI members and professionals of all expert levels.</a:t>
            </a:r>
            <a:endParaRPr sz="1864">
              <a:solidFill>
                <a:schemeClr val="dk1"/>
              </a:solidFill>
            </a:endParaRPr>
          </a:p>
          <a:p>
            <a:pPr indent="0" lvl="0" marL="0" rtl="0" algn="l">
              <a:lnSpc>
                <a:spcPct val="142857"/>
              </a:lnSpc>
              <a:spcBef>
                <a:spcPts val="1100"/>
              </a:spcBef>
              <a:spcAft>
                <a:spcPts val="0"/>
              </a:spcAft>
              <a:buClr>
                <a:schemeClr val="dk1"/>
              </a:buClr>
              <a:buSzPct val="28571"/>
              <a:buFont typeface="Arial"/>
              <a:buNone/>
            </a:pPr>
            <a:r>
              <a:t/>
            </a:r>
            <a:endParaRPr sz="3850">
              <a:solidFill>
                <a:schemeClr val="dk1"/>
              </a:solidFill>
            </a:endParaRPr>
          </a:p>
          <a:p>
            <a:pPr indent="0" lvl="0" marL="0" rtl="0" algn="l">
              <a:lnSpc>
                <a:spcPct val="142857"/>
              </a:lnSpc>
              <a:spcBef>
                <a:spcPts val="1100"/>
              </a:spcBef>
              <a:spcAft>
                <a:spcPts val="0"/>
              </a:spcAft>
              <a:buClr>
                <a:schemeClr val="dk1"/>
              </a:buClr>
              <a:buSzPct val="28571"/>
              <a:buFont typeface="Arial"/>
              <a:buNone/>
            </a:pPr>
            <a:r>
              <a:rPr lang="no" sz="3850">
                <a:solidFill>
                  <a:schemeClr val="dk1"/>
                </a:solidFill>
              </a:rPr>
              <a:t>Check out the DDI Training &amp; Website Materials/ Resources:</a:t>
            </a:r>
            <a:endParaRPr sz="3850">
              <a:solidFill>
                <a:schemeClr val="dk1"/>
              </a:solidFill>
            </a:endParaRPr>
          </a:p>
          <a:p>
            <a:pPr indent="0" lvl="0" marL="0" rtl="0" algn="l">
              <a:lnSpc>
                <a:spcPct val="142857"/>
              </a:lnSpc>
              <a:spcBef>
                <a:spcPts val="1100"/>
              </a:spcBef>
              <a:spcAft>
                <a:spcPts val="0"/>
              </a:spcAft>
              <a:buClr>
                <a:schemeClr val="dk1"/>
              </a:buClr>
              <a:buSzPct val="28571"/>
              <a:buFont typeface="Arial"/>
              <a:buNone/>
            </a:pPr>
            <a:r>
              <a:rPr lang="no" sz="3850">
                <a:solidFill>
                  <a:schemeClr val="dk1"/>
                </a:solidFill>
              </a:rPr>
              <a:t>🔗 </a:t>
            </a:r>
            <a:r>
              <a:rPr lang="no" sz="3850" u="sng">
                <a:solidFill>
                  <a:schemeClr val="hlink"/>
                </a:solidFill>
                <a:hlinkClick r:id="rId3"/>
              </a:rPr>
              <a:t>https://ddialliance.org/training-materials</a:t>
            </a:r>
            <a:r>
              <a:rPr lang="no" sz="3850">
                <a:solidFill>
                  <a:schemeClr val="dk1"/>
                </a:solidFill>
              </a:rPr>
              <a:t> </a:t>
            </a:r>
            <a:endParaRPr sz="3850">
              <a:solidFill>
                <a:schemeClr val="dk1"/>
              </a:solidFill>
            </a:endParaRPr>
          </a:p>
          <a:p>
            <a:pPr indent="0" lvl="0" marL="0" rtl="0" algn="l">
              <a:spcBef>
                <a:spcPts val="1100"/>
              </a:spcBef>
              <a:spcAft>
                <a:spcPts val="0"/>
              </a:spcAft>
              <a:buClr>
                <a:schemeClr val="dk1"/>
              </a:buClr>
              <a:buSzPct val="61111"/>
              <a:buFont typeface="Arial"/>
              <a:buNone/>
            </a:pPr>
            <a:r>
              <a:t/>
            </a:r>
            <a:endParaRPr/>
          </a:p>
          <a:p>
            <a:pPr indent="0" lvl="0" marL="0" rtl="0" algn="l">
              <a:spcBef>
                <a:spcPts val="1200"/>
              </a:spcBef>
              <a:spcAft>
                <a:spcPts val="120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9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Lifecycle 4.0</a:t>
            </a:r>
            <a:endParaRPr sz="2300">
              <a:latin typeface="Roboto"/>
              <a:ea typeface="Roboto"/>
              <a:cs typeface="Roboto"/>
              <a:sym typeface="Roboto"/>
            </a:endParaRPr>
          </a:p>
        </p:txBody>
      </p:sp>
      <p:sp>
        <p:nvSpPr>
          <p:cNvPr id="692" name="Google Shape;692;p9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693" name="Google Shape;693;p90"/>
          <p:cNvSpPr/>
          <p:nvPr/>
        </p:nvSpPr>
        <p:spPr>
          <a:xfrm rot="1753744">
            <a:off x="7147602" y="353426"/>
            <a:ext cx="1578939" cy="1285338"/>
          </a:xfrm>
          <a:prstGeom prst="star5">
            <a:avLst>
              <a:gd fmla="val 19098" name="adj"/>
              <a:gd fmla="val 105146" name="hf"/>
              <a:gd fmla="val 110557" name="v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Dan Smith</a:t>
            </a:r>
            <a:endParaRPr sz="1100"/>
          </a:p>
        </p:txBody>
      </p:sp>
      <p:pic>
        <p:nvPicPr>
          <p:cNvPr id="694" name="Google Shape;694;p90" title="DDI-tagline5.png"/>
          <p:cNvPicPr preferRelativeResize="0"/>
          <p:nvPr/>
        </p:nvPicPr>
        <p:blipFill>
          <a:blip r:embed="rId3">
            <a:alphaModFix/>
          </a:blip>
          <a:stretch>
            <a:fillRect/>
          </a:stretch>
        </p:blipFill>
        <p:spPr>
          <a:xfrm>
            <a:off x="311700" y="1152475"/>
            <a:ext cx="8077675" cy="2410150"/>
          </a:xfrm>
          <a:prstGeom prst="rect">
            <a:avLst/>
          </a:prstGeom>
          <a:noFill/>
          <a:ln>
            <a:noFill/>
          </a:ln>
        </p:spPr>
      </p:pic>
      <p:sp>
        <p:nvSpPr>
          <p:cNvPr id="695" name="Google Shape;695;p90"/>
          <p:cNvSpPr/>
          <p:nvPr/>
        </p:nvSpPr>
        <p:spPr>
          <a:xfrm>
            <a:off x="3409770" y="3562625"/>
            <a:ext cx="2622017" cy="1219271"/>
          </a:xfrm>
          <a:prstGeom prst="rect">
            <a:avLst/>
          </a:prstGeom>
        </p:spPr>
        <p:txBody>
          <a:bodyPr>
            <a:prstTxWarp prst="textPlain"/>
          </a:bodyPr>
          <a:lstStyle/>
          <a:p>
            <a:pPr lvl="0" algn="ctr"/>
            <a:r>
              <a:rPr b="0" i="0">
                <a:ln cap="flat" cmpd="sng" w="9525">
                  <a:solidFill>
                    <a:schemeClr val="dk2"/>
                  </a:solidFill>
                  <a:prstDash val="solid"/>
                  <a:round/>
                  <a:headEnd len="sm" w="sm" type="none"/>
                  <a:tailEnd len="sm" w="sm" type="none"/>
                </a:ln>
                <a:solidFill>
                  <a:schemeClr val="accent1"/>
                </a:solidFill>
                <a:latin typeface="Arial"/>
              </a:rPr>
              <a:t>4.0!</a:t>
            </a: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9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Goals</a:t>
            </a:r>
            <a:endParaRPr sz="2300">
              <a:latin typeface="Roboto"/>
              <a:ea typeface="Roboto"/>
              <a:cs typeface="Roboto"/>
              <a:sym typeface="Roboto"/>
            </a:endParaRPr>
          </a:p>
        </p:txBody>
      </p:sp>
      <p:sp>
        <p:nvSpPr>
          <p:cNvPr id="701" name="Google Shape;701;p9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no"/>
              <a:t>Enable easier and faster contributions </a:t>
            </a:r>
            <a:r>
              <a:rPr lang="no"/>
              <a:t>from the Community</a:t>
            </a:r>
            <a:br>
              <a:rPr lang="no"/>
            </a:br>
            <a:endParaRPr/>
          </a:p>
          <a:p>
            <a:pPr indent="-342900" lvl="0" marL="457200" rtl="0" algn="l">
              <a:spcBef>
                <a:spcPts val="0"/>
              </a:spcBef>
              <a:spcAft>
                <a:spcPts val="0"/>
              </a:spcAft>
              <a:buSzPts val="1800"/>
              <a:buChar char="●"/>
            </a:pPr>
            <a:r>
              <a:rPr lang="no"/>
              <a:t>Allow faster change review and production by the Technical Committee, and increase tracking and transparency of changes</a:t>
            </a:r>
            <a:br>
              <a:rPr lang="no"/>
            </a:br>
            <a:endParaRPr/>
          </a:p>
          <a:p>
            <a:pPr indent="-342900" lvl="0" marL="457200" rtl="0" algn="l">
              <a:spcBef>
                <a:spcPts val="0"/>
              </a:spcBef>
              <a:spcAft>
                <a:spcPts val="0"/>
              </a:spcAft>
              <a:buSzPts val="1800"/>
              <a:buChar char="●"/>
            </a:pPr>
            <a:r>
              <a:rPr lang="no"/>
              <a:t>Provide developers with more serialization formats, and more uniformity within serializations to increase speed of adoption</a:t>
            </a:r>
            <a:br>
              <a:rPr lang="no"/>
            </a:br>
            <a:endParaRPr/>
          </a:p>
          <a:p>
            <a:pPr indent="-342900" lvl="0" marL="457200" rtl="0" algn="l">
              <a:spcBef>
                <a:spcPts val="0"/>
              </a:spcBef>
              <a:spcAft>
                <a:spcPts val="0"/>
              </a:spcAft>
              <a:buSzPts val="1800"/>
              <a:buChar char="●"/>
            </a:pPr>
            <a:r>
              <a:rPr lang="no"/>
              <a:t>Easy migration from prior DDI Lifecycle version</a:t>
            </a:r>
            <a:endParaRPr/>
          </a:p>
          <a:p>
            <a:pPr indent="-317500" lvl="1" marL="914400" rtl="0" algn="l">
              <a:spcBef>
                <a:spcPts val="0"/>
              </a:spcBef>
              <a:spcAft>
                <a:spcPts val="0"/>
              </a:spcAft>
              <a:buSzPts val="1400"/>
              <a:buChar char="○"/>
            </a:pPr>
            <a:r>
              <a:rPr lang="no"/>
              <a:t>No content changes from DDI 3.3</a:t>
            </a:r>
            <a:endParaRPr/>
          </a:p>
          <a:p>
            <a:pPr indent="0" lvl="0" marL="0" rtl="0" algn="l">
              <a:spcBef>
                <a:spcPts val="1200"/>
              </a:spcBef>
              <a:spcAft>
                <a:spcPts val="1200"/>
              </a:spcAft>
              <a:buNone/>
            </a:pPr>
            <a:r>
              <a:t/>
            </a:r>
            <a:endParaRPr/>
          </a:p>
        </p:txBody>
      </p:sp>
      <p:pic>
        <p:nvPicPr>
          <p:cNvPr id="702" name="Google Shape;702;p91" title="DDI-tagline5.png"/>
          <p:cNvPicPr preferRelativeResize="0"/>
          <p:nvPr/>
        </p:nvPicPr>
        <p:blipFill>
          <a:blip r:embed="rId3">
            <a:alphaModFix/>
          </a:blip>
          <a:stretch>
            <a:fillRect/>
          </a:stretch>
        </p:blipFill>
        <p:spPr>
          <a:xfrm>
            <a:off x="5625500" y="115500"/>
            <a:ext cx="3475452" cy="103697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9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overview</a:t>
            </a:r>
            <a:endParaRPr sz="2300">
              <a:latin typeface="Roboto"/>
              <a:ea typeface="Roboto"/>
              <a:cs typeface="Roboto"/>
              <a:sym typeface="Roboto"/>
            </a:endParaRPr>
          </a:p>
        </p:txBody>
      </p:sp>
      <p:sp>
        <p:nvSpPr>
          <p:cNvPr id="708" name="Google Shape;708;p9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Same content as DDI Lifecycle 3.3</a:t>
            </a:r>
            <a:endParaRPr/>
          </a:p>
          <a:p>
            <a:pPr indent="-342900" lvl="0" marL="457200" rtl="0" algn="l">
              <a:spcBef>
                <a:spcPts val="0"/>
              </a:spcBef>
              <a:spcAft>
                <a:spcPts val="0"/>
              </a:spcAft>
              <a:buSzPts val="1800"/>
              <a:buChar char="●"/>
            </a:pPr>
            <a:r>
              <a:rPr lang="no"/>
              <a:t>Model based approach and development</a:t>
            </a:r>
            <a:endParaRPr/>
          </a:p>
          <a:p>
            <a:pPr indent="-317500" lvl="1" marL="914400" rtl="0" algn="l">
              <a:spcBef>
                <a:spcPts val="0"/>
              </a:spcBef>
              <a:spcAft>
                <a:spcPts val="0"/>
              </a:spcAft>
              <a:buSzPts val="1400"/>
              <a:buChar char="○"/>
            </a:pPr>
            <a:r>
              <a:rPr lang="no"/>
              <a:t>Schema, serialization, and documentation all automatically generated</a:t>
            </a:r>
            <a:endParaRPr/>
          </a:p>
          <a:p>
            <a:pPr indent="-342900" lvl="0" marL="457200" rtl="0" algn="l">
              <a:spcBef>
                <a:spcPts val="0"/>
              </a:spcBef>
              <a:spcAft>
                <a:spcPts val="0"/>
              </a:spcAft>
              <a:buSzPts val="1800"/>
              <a:buChar char="●"/>
            </a:pPr>
            <a:r>
              <a:rPr lang="no"/>
              <a:t>Official representations</a:t>
            </a:r>
            <a:endParaRPr/>
          </a:p>
          <a:p>
            <a:pPr indent="-355600" lvl="1" marL="914400" rtl="0" algn="l">
              <a:spcBef>
                <a:spcPts val="0"/>
              </a:spcBef>
              <a:spcAft>
                <a:spcPts val="0"/>
              </a:spcAft>
              <a:buSzPts val="2000"/>
              <a:buChar char="○"/>
            </a:pPr>
            <a:r>
              <a:rPr lang="no" sz="2000"/>
              <a:t>RDF, JSON and XML</a:t>
            </a:r>
            <a:endParaRPr sz="2000"/>
          </a:p>
          <a:p>
            <a:pPr indent="-342900" lvl="0" marL="457200" rtl="0" algn="l">
              <a:spcBef>
                <a:spcPts val="0"/>
              </a:spcBef>
              <a:spcAft>
                <a:spcPts val="0"/>
              </a:spcAft>
              <a:buSzPts val="1800"/>
              <a:buChar char="●"/>
            </a:pPr>
            <a:r>
              <a:rPr lang="no"/>
              <a:t>Official documentation</a:t>
            </a:r>
            <a:endParaRPr/>
          </a:p>
          <a:p>
            <a:pPr indent="-317500" lvl="1" marL="914400" rtl="0" algn="l">
              <a:spcBef>
                <a:spcPts val="0"/>
              </a:spcBef>
              <a:spcAft>
                <a:spcPts val="0"/>
              </a:spcAft>
              <a:buSzPts val="1400"/>
              <a:buChar char="○"/>
            </a:pPr>
            <a:r>
              <a:rPr lang="no"/>
              <a:t>UML and HTML / Sphinx</a:t>
            </a:r>
            <a:endParaRPr/>
          </a:p>
          <a:p>
            <a:pPr indent="-342900" lvl="0" marL="457200" rtl="0" algn="l">
              <a:spcBef>
                <a:spcPts val="0"/>
              </a:spcBef>
              <a:spcAft>
                <a:spcPts val="0"/>
              </a:spcAft>
              <a:buSzPts val="1800"/>
              <a:buChar char="●"/>
            </a:pPr>
            <a:r>
              <a:rPr lang="no"/>
              <a:t>Additional representations </a:t>
            </a:r>
            <a:endParaRPr/>
          </a:p>
          <a:p>
            <a:pPr indent="-317500" lvl="1" marL="914400" rtl="0" algn="l">
              <a:spcBef>
                <a:spcPts val="0"/>
              </a:spcBef>
              <a:spcAft>
                <a:spcPts val="0"/>
              </a:spcAft>
              <a:buSzPts val="1400"/>
              <a:buChar char="○"/>
            </a:pPr>
            <a:r>
              <a:rPr lang="no"/>
              <a:t>ShEx, SHACL, Dublin Core Tabular Application Profile, CSharp, GraphQL, LinkML</a:t>
            </a:r>
            <a:endParaRPr/>
          </a:p>
          <a:p>
            <a:pPr indent="0" lvl="0" marL="0" rtl="0" algn="l">
              <a:spcBef>
                <a:spcPts val="1200"/>
              </a:spcBef>
              <a:spcAft>
                <a:spcPts val="1200"/>
              </a:spcAft>
              <a:buNone/>
            </a:pPr>
            <a:r>
              <a:t/>
            </a:r>
            <a:endParaRPr/>
          </a:p>
        </p:txBody>
      </p:sp>
      <p:pic>
        <p:nvPicPr>
          <p:cNvPr id="709" name="Google Shape;709;p92" title="DDI-tagline5.png"/>
          <p:cNvPicPr preferRelativeResize="0"/>
          <p:nvPr/>
        </p:nvPicPr>
        <p:blipFill>
          <a:blip r:embed="rId3">
            <a:alphaModFix/>
          </a:blip>
          <a:stretch>
            <a:fillRect/>
          </a:stretch>
        </p:blipFill>
        <p:spPr>
          <a:xfrm>
            <a:off x="5625500" y="115500"/>
            <a:ext cx="3475452" cy="103697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9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contributing</a:t>
            </a:r>
            <a:endParaRPr sz="2300">
              <a:latin typeface="Roboto"/>
              <a:ea typeface="Roboto"/>
              <a:cs typeface="Roboto"/>
              <a:sym typeface="Roboto"/>
            </a:endParaRPr>
          </a:p>
        </p:txBody>
      </p:sp>
      <p:sp>
        <p:nvSpPr>
          <p:cNvPr id="715" name="Google Shape;715;p9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Model uses tabular files to define objects and properties</a:t>
            </a:r>
            <a:endParaRPr/>
          </a:p>
          <a:p>
            <a:pPr indent="-317500" lvl="1" marL="914400" rtl="0" algn="l">
              <a:spcBef>
                <a:spcPts val="0"/>
              </a:spcBef>
              <a:spcAft>
                <a:spcPts val="0"/>
              </a:spcAft>
              <a:buSzPts val="1400"/>
              <a:buChar char="○"/>
            </a:pPr>
            <a:r>
              <a:rPr lang="no"/>
              <a:t>Supports inheritance, mixins, and identification</a:t>
            </a:r>
            <a:endParaRPr/>
          </a:p>
          <a:p>
            <a:pPr indent="-342900" lvl="0" marL="457200" rtl="0" algn="l">
              <a:spcBef>
                <a:spcPts val="0"/>
              </a:spcBef>
              <a:spcAft>
                <a:spcPts val="0"/>
              </a:spcAft>
              <a:buSzPts val="1800"/>
              <a:buChar char="●"/>
            </a:pPr>
            <a:r>
              <a:rPr lang="no"/>
              <a:t>Model uses markdown and restructured text for additional content during documentation generation</a:t>
            </a:r>
            <a:endParaRPr/>
          </a:p>
          <a:p>
            <a:pPr indent="-342900" lvl="0" marL="457200" rtl="0" algn="l">
              <a:spcBef>
                <a:spcPts val="0"/>
              </a:spcBef>
              <a:spcAft>
                <a:spcPts val="0"/>
              </a:spcAft>
              <a:buSzPts val="1800"/>
              <a:buChar char="●"/>
            </a:pPr>
            <a:r>
              <a:rPr lang="no"/>
              <a:t>Easily view both model updates and change proposals using GitHub difference viewer</a:t>
            </a:r>
            <a:endParaRPr/>
          </a:p>
          <a:p>
            <a:pPr indent="-342900" lvl="0" marL="457200" rtl="0" algn="l">
              <a:spcBef>
                <a:spcPts val="0"/>
              </a:spcBef>
              <a:spcAft>
                <a:spcPts val="0"/>
              </a:spcAft>
              <a:buSzPts val="1800"/>
              <a:buChar char="●"/>
            </a:pPr>
            <a:r>
              <a:rPr lang="no"/>
              <a:t>No proprietary tools needed, 100% open source workflow, just a text editor!</a:t>
            </a:r>
            <a:endParaRPr/>
          </a:p>
          <a:p>
            <a:pPr indent="0" lvl="0" marL="0" rtl="0" algn="l">
              <a:spcBef>
                <a:spcPts val="1200"/>
              </a:spcBef>
              <a:spcAft>
                <a:spcPts val="1200"/>
              </a:spcAft>
              <a:buNone/>
            </a:pPr>
            <a:r>
              <a:t/>
            </a:r>
            <a:endParaRPr/>
          </a:p>
        </p:txBody>
      </p:sp>
      <p:pic>
        <p:nvPicPr>
          <p:cNvPr id="716" name="Google Shape;716;p93" title="DDI-tagline5.png"/>
          <p:cNvPicPr preferRelativeResize="0"/>
          <p:nvPr/>
        </p:nvPicPr>
        <p:blipFill>
          <a:blip r:embed="rId3">
            <a:alphaModFix/>
          </a:blip>
          <a:stretch>
            <a:fillRect/>
          </a:stretch>
        </p:blipFill>
        <p:spPr>
          <a:xfrm>
            <a:off x="5625500" y="115500"/>
            <a:ext cx="3475452" cy="103697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9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contributing</a:t>
            </a:r>
            <a:endParaRPr sz="2300">
              <a:latin typeface="Roboto"/>
              <a:ea typeface="Roboto"/>
              <a:cs typeface="Roboto"/>
              <a:sym typeface="Roboto"/>
            </a:endParaRPr>
          </a:p>
        </p:txBody>
      </p:sp>
      <p:sp>
        <p:nvSpPr>
          <p:cNvPr id="722" name="Google Shape;722;p9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723" name="Google Shape;723;p94" title="DDI-tagline5.png"/>
          <p:cNvPicPr preferRelativeResize="0"/>
          <p:nvPr/>
        </p:nvPicPr>
        <p:blipFill>
          <a:blip r:embed="rId3">
            <a:alphaModFix/>
          </a:blip>
          <a:stretch>
            <a:fillRect/>
          </a:stretch>
        </p:blipFill>
        <p:spPr>
          <a:xfrm>
            <a:off x="5625500" y="115500"/>
            <a:ext cx="3475452" cy="1036975"/>
          </a:xfrm>
          <a:prstGeom prst="rect">
            <a:avLst/>
          </a:prstGeom>
          <a:noFill/>
          <a:ln>
            <a:noFill/>
          </a:ln>
        </p:spPr>
      </p:pic>
      <p:pic>
        <p:nvPicPr>
          <p:cNvPr id="724" name="Google Shape;724;p94" title="2017-12-06 11_15_08-ddimodel_Category.csv at master · ddialliance_ddimodel.png"/>
          <p:cNvPicPr preferRelativeResize="0"/>
          <p:nvPr/>
        </p:nvPicPr>
        <p:blipFill>
          <a:blip r:embed="rId4">
            <a:alphaModFix/>
          </a:blip>
          <a:stretch>
            <a:fillRect/>
          </a:stretch>
        </p:blipFill>
        <p:spPr>
          <a:xfrm>
            <a:off x="311700" y="1152473"/>
            <a:ext cx="9144001" cy="449855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9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contributing</a:t>
            </a:r>
            <a:endParaRPr sz="2300">
              <a:latin typeface="Roboto"/>
              <a:ea typeface="Roboto"/>
              <a:cs typeface="Roboto"/>
              <a:sym typeface="Roboto"/>
            </a:endParaRPr>
          </a:p>
        </p:txBody>
      </p:sp>
      <p:sp>
        <p:nvSpPr>
          <p:cNvPr id="730" name="Google Shape;730;p9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731" name="Google Shape;731;p95" title="DDI-tagline5.png"/>
          <p:cNvPicPr preferRelativeResize="0"/>
          <p:nvPr/>
        </p:nvPicPr>
        <p:blipFill>
          <a:blip r:embed="rId3">
            <a:alphaModFix/>
          </a:blip>
          <a:stretch>
            <a:fillRect/>
          </a:stretch>
        </p:blipFill>
        <p:spPr>
          <a:xfrm>
            <a:off x="5625500" y="115500"/>
            <a:ext cx="3475452" cy="1036975"/>
          </a:xfrm>
          <a:prstGeom prst="rect">
            <a:avLst/>
          </a:prstGeom>
          <a:noFill/>
          <a:ln>
            <a:noFill/>
          </a:ln>
        </p:spPr>
      </p:pic>
      <p:pic>
        <p:nvPicPr>
          <p:cNvPr id="732" name="Google Shape;732;p95"/>
          <p:cNvPicPr preferRelativeResize="0"/>
          <p:nvPr/>
        </p:nvPicPr>
        <p:blipFill>
          <a:blip r:embed="rId4">
            <a:alphaModFix/>
          </a:blip>
          <a:stretch>
            <a:fillRect/>
          </a:stretch>
        </p:blipFill>
        <p:spPr>
          <a:xfrm>
            <a:off x="0" y="1862856"/>
            <a:ext cx="9144000" cy="3070939"/>
          </a:xfrm>
          <a:prstGeom prst="rect">
            <a:avLst/>
          </a:prstGeom>
          <a:noFill/>
          <a:ln>
            <a:noFill/>
          </a:ln>
        </p:spPr>
      </p:pic>
      <p:pic>
        <p:nvPicPr>
          <p:cNvPr id="733" name="Google Shape;733;p95"/>
          <p:cNvPicPr preferRelativeResize="0"/>
          <p:nvPr/>
        </p:nvPicPr>
        <p:blipFill>
          <a:blip r:embed="rId5">
            <a:alphaModFix/>
          </a:blip>
          <a:stretch>
            <a:fillRect/>
          </a:stretch>
        </p:blipFill>
        <p:spPr>
          <a:xfrm>
            <a:off x="4133813" y="1256675"/>
            <a:ext cx="4391025" cy="19431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9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building</a:t>
            </a:r>
            <a:endParaRPr sz="2300">
              <a:latin typeface="Roboto"/>
              <a:ea typeface="Roboto"/>
              <a:cs typeface="Roboto"/>
              <a:sym typeface="Roboto"/>
            </a:endParaRPr>
          </a:p>
        </p:txBody>
      </p:sp>
      <p:sp>
        <p:nvSpPr>
          <p:cNvPr id="739" name="Google Shape;739;p9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All serializations and documentation outputs are automatically built by GitHub on every commit and PR (change request).</a:t>
            </a:r>
            <a:endParaRPr/>
          </a:p>
          <a:p>
            <a:pPr indent="-342900" lvl="0" marL="457200" rtl="0" algn="l">
              <a:spcBef>
                <a:spcPts val="0"/>
              </a:spcBef>
              <a:spcAft>
                <a:spcPts val="0"/>
              </a:spcAft>
              <a:buSzPts val="1800"/>
              <a:buChar char="●"/>
            </a:pPr>
            <a:r>
              <a:rPr lang="no"/>
              <a:t>Automatically published to the development area pages</a:t>
            </a:r>
            <a:endParaRPr/>
          </a:p>
          <a:p>
            <a:pPr indent="-317500" lvl="1" marL="914400" rtl="0" algn="l">
              <a:spcBef>
                <a:spcPts val="0"/>
              </a:spcBef>
              <a:spcAft>
                <a:spcPts val="0"/>
              </a:spcAft>
              <a:buSzPts val="1400"/>
              <a:buChar char="○"/>
            </a:pPr>
            <a:r>
              <a:rPr lang="no"/>
              <a:t>Documentation: </a:t>
            </a:r>
            <a:r>
              <a:rPr lang="no" u="sng">
                <a:solidFill>
                  <a:schemeClr val="hlink"/>
                </a:solidFill>
                <a:hlinkClick r:id="rId3"/>
              </a:rPr>
              <a:t>https://docs.ddialliance.org/DDI-Lifecycle/dev/model/</a:t>
            </a:r>
            <a:endParaRPr/>
          </a:p>
          <a:p>
            <a:pPr indent="-317500" lvl="1" marL="914400" rtl="0" algn="l">
              <a:spcBef>
                <a:spcPts val="0"/>
              </a:spcBef>
              <a:spcAft>
                <a:spcPts val="0"/>
              </a:spcAft>
              <a:buSzPts val="1400"/>
              <a:buChar char="○"/>
            </a:pPr>
            <a:r>
              <a:rPr lang="no"/>
              <a:t>Serializations: </a:t>
            </a:r>
            <a:r>
              <a:rPr lang="no" u="sng">
                <a:solidFill>
                  <a:schemeClr val="hlink"/>
                </a:solidFill>
                <a:hlinkClick r:id="rId4"/>
              </a:rPr>
              <a:t>https://docs.ddialliance.org/DDI-Lifecycle/dev/output/</a:t>
            </a:r>
            <a:endParaRPr/>
          </a:p>
          <a:p>
            <a:pPr indent="0" lvl="0" marL="91440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740" name="Google Shape;740;p96" title="DDI-tagline5.png"/>
          <p:cNvPicPr preferRelativeResize="0"/>
          <p:nvPr/>
        </p:nvPicPr>
        <p:blipFill>
          <a:blip r:embed="rId5">
            <a:alphaModFix/>
          </a:blip>
          <a:stretch>
            <a:fillRect/>
          </a:stretch>
        </p:blipFill>
        <p:spPr>
          <a:xfrm>
            <a:off x="5625500" y="115500"/>
            <a:ext cx="3475452" cy="1036975"/>
          </a:xfrm>
          <a:prstGeom prst="rect">
            <a:avLst/>
          </a:prstGeom>
          <a:noFill/>
          <a:ln>
            <a:noFill/>
          </a:ln>
        </p:spPr>
      </p:pic>
      <p:pic>
        <p:nvPicPr>
          <p:cNvPr id="741" name="Google Shape;741;p96" title="2017-12-06 11_26_56-Category — DDI Data Documentation 0.1 documentation.png"/>
          <p:cNvPicPr preferRelativeResize="0"/>
          <p:nvPr/>
        </p:nvPicPr>
        <p:blipFill>
          <a:blip r:embed="rId6">
            <a:alphaModFix/>
          </a:blip>
          <a:stretch>
            <a:fillRect/>
          </a:stretch>
        </p:blipFill>
        <p:spPr>
          <a:xfrm>
            <a:off x="1026498" y="2867200"/>
            <a:ext cx="5410775" cy="389769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9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highlight>
                  <a:srgbClr val="FFFFFF"/>
                </a:highlight>
                <a:latin typeface="Roboto"/>
                <a:ea typeface="Roboto"/>
                <a:cs typeface="Roboto"/>
                <a:sym typeface="Roboto"/>
              </a:rPr>
              <a:t>DDI Lifecycle 4.0 Beta available</a:t>
            </a:r>
            <a:endParaRPr sz="2300">
              <a:latin typeface="Roboto"/>
              <a:ea typeface="Roboto"/>
              <a:cs typeface="Roboto"/>
              <a:sym typeface="Roboto"/>
            </a:endParaRPr>
          </a:p>
        </p:txBody>
      </p:sp>
      <p:sp>
        <p:nvSpPr>
          <p:cNvPr id="747" name="Google Shape;747;p9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55000" lnSpcReduction="10000"/>
          </a:bodyPr>
          <a:lstStyle/>
          <a:p>
            <a:pPr indent="-338962" lvl="0" marL="457200" rtl="0" algn="l">
              <a:spcBef>
                <a:spcPts val="0"/>
              </a:spcBef>
              <a:spcAft>
                <a:spcPts val="0"/>
              </a:spcAft>
              <a:buSzPct val="100000"/>
              <a:buChar char="●"/>
            </a:pPr>
            <a:r>
              <a:rPr lang="no" sz="3160"/>
              <a:t>Beta now a</a:t>
            </a:r>
            <a:r>
              <a:rPr lang="no" sz="3160"/>
              <a:t>vailable on GitHub</a:t>
            </a:r>
            <a:endParaRPr sz="3160"/>
          </a:p>
          <a:p>
            <a:pPr indent="-324993" lvl="1" marL="914400" rtl="0" algn="l">
              <a:spcBef>
                <a:spcPts val="0"/>
              </a:spcBef>
              <a:spcAft>
                <a:spcPts val="0"/>
              </a:spcAft>
              <a:buSzPct val="100000"/>
              <a:buChar char="○"/>
            </a:pPr>
            <a:r>
              <a:rPr lang="no" sz="2760" u="sng">
                <a:solidFill>
                  <a:schemeClr val="hlink"/>
                </a:solidFill>
                <a:hlinkClick r:id="rId3"/>
              </a:rPr>
              <a:t>https://github.com/ddialliance/ddimodel/releases</a:t>
            </a:r>
            <a:endParaRPr sz="2760"/>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sz="2200"/>
          </a:p>
          <a:p>
            <a:pPr indent="0" lvl="0" marL="0" rtl="0" algn="l">
              <a:spcBef>
                <a:spcPts val="1200"/>
              </a:spcBef>
              <a:spcAft>
                <a:spcPts val="0"/>
              </a:spcAft>
              <a:buNone/>
            </a:pPr>
            <a:r>
              <a:t/>
            </a:r>
            <a:endParaRPr sz="2200"/>
          </a:p>
          <a:p>
            <a:pPr indent="0" lvl="0" marL="0" rtl="0" algn="l">
              <a:spcBef>
                <a:spcPts val="1200"/>
              </a:spcBef>
              <a:spcAft>
                <a:spcPts val="0"/>
              </a:spcAft>
              <a:buNone/>
            </a:pPr>
            <a:r>
              <a:t/>
            </a:r>
            <a:endParaRPr sz="2200"/>
          </a:p>
          <a:p>
            <a:pPr indent="-327278" lvl="0" marL="457200" rtl="0" algn="l">
              <a:spcBef>
                <a:spcPts val="1200"/>
              </a:spcBef>
              <a:spcAft>
                <a:spcPts val="0"/>
              </a:spcAft>
              <a:buSzPct val="87598"/>
              <a:buChar char="●"/>
            </a:pPr>
            <a:r>
              <a:rPr lang="no" sz="3225"/>
              <a:t>Currently on the 3rd Beta release</a:t>
            </a:r>
            <a:endParaRPr sz="2825"/>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748" name="Google Shape;748;p97" title="DDI-tagline5.png"/>
          <p:cNvPicPr preferRelativeResize="0"/>
          <p:nvPr/>
        </p:nvPicPr>
        <p:blipFill>
          <a:blip r:embed="rId4">
            <a:alphaModFix/>
          </a:blip>
          <a:stretch>
            <a:fillRect/>
          </a:stretch>
        </p:blipFill>
        <p:spPr>
          <a:xfrm>
            <a:off x="5625500" y="115500"/>
            <a:ext cx="3475452" cy="1036975"/>
          </a:xfrm>
          <a:prstGeom prst="rect">
            <a:avLst/>
          </a:prstGeom>
          <a:noFill/>
          <a:ln>
            <a:noFill/>
          </a:ln>
        </p:spPr>
      </p:pic>
      <p:pic>
        <p:nvPicPr>
          <p:cNvPr id="749" name="Google Shape;749;p97" title="GitHub_Logo.png"/>
          <p:cNvPicPr preferRelativeResize="0"/>
          <p:nvPr/>
        </p:nvPicPr>
        <p:blipFill>
          <a:blip r:embed="rId5">
            <a:alphaModFix/>
          </a:blip>
          <a:stretch>
            <a:fillRect/>
          </a:stretch>
        </p:blipFill>
        <p:spPr>
          <a:xfrm>
            <a:off x="821825" y="2022324"/>
            <a:ext cx="3152675" cy="1292600"/>
          </a:xfrm>
          <a:prstGeom prst="rect">
            <a:avLst/>
          </a:prstGeom>
          <a:noFill/>
          <a:ln>
            <a:noFill/>
          </a:ln>
        </p:spPr>
      </p:pic>
      <p:pic>
        <p:nvPicPr>
          <p:cNvPr id="750" name="Google Shape;750;p97" title="github-mark.png"/>
          <p:cNvPicPr preferRelativeResize="0"/>
          <p:nvPr/>
        </p:nvPicPr>
        <p:blipFill>
          <a:blip r:embed="rId6">
            <a:alphaModFix/>
          </a:blip>
          <a:stretch>
            <a:fillRect/>
          </a:stretch>
        </p:blipFill>
        <p:spPr>
          <a:xfrm>
            <a:off x="3974500" y="1843125"/>
            <a:ext cx="1651000" cy="16510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98"/>
          <p:cNvSpPr txBox="1"/>
          <p:nvPr>
            <p:ph type="title"/>
          </p:nvPr>
        </p:nvSpPr>
        <p:spPr>
          <a:xfrm>
            <a:off x="311700" y="75604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Publishing and Access WG</a:t>
            </a:r>
            <a:endParaRPr sz="2300"/>
          </a:p>
        </p:txBody>
      </p:sp>
      <p:sp>
        <p:nvSpPr>
          <p:cNvPr id="756" name="Google Shape;756;p98"/>
          <p:cNvSpPr/>
          <p:nvPr/>
        </p:nvSpPr>
        <p:spPr>
          <a:xfrm rot="1572759">
            <a:off x="6956372" y="296926"/>
            <a:ext cx="1875918" cy="1373330"/>
          </a:xfrm>
          <a:prstGeom prst="star5">
            <a:avLst>
              <a:gd fmla="val 19098" name="adj"/>
              <a:gd fmla="val 105146" name="hf"/>
              <a:gd fmla="val 110557" name="v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Knut Wenzig</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45"/>
          <p:cNvSpPr txBox="1"/>
          <p:nvPr>
            <p:ph type="title"/>
          </p:nvPr>
        </p:nvSpPr>
        <p:spPr>
          <a:xfrm>
            <a:off x="311700" y="1147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Pillar 2 - Expansion</a:t>
            </a:r>
            <a:endParaRPr sz="4100"/>
          </a:p>
        </p:txBody>
      </p:sp>
      <p:sp>
        <p:nvSpPr>
          <p:cNvPr id="247" name="Google Shape;247;p45"/>
          <p:cNvSpPr txBox="1"/>
          <p:nvPr>
            <p:ph idx="1" type="body"/>
          </p:nvPr>
        </p:nvSpPr>
        <p:spPr>
          <a:xfrm>
            <a:off x="311700" y="1152475"/>
            <a:ext cx="8561400" cy="364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a:t> </a:t>
            </a:r>
            <a:endParaRPr/>
          </a:p>
        </p:txBody>
      </p:sp>
      <p:pic>
        <p:nvPicPr>
          <p:cNvPr id="248" name="Google Shape;248;p45"/>
          <p:cNvPicPr preferRelativeResize="0"/>
          <p:nvPr/>
        </p:nvPicPr>
        <p:blipFill>
          <a:blip r:embed="rId3">
            <a:alphaModFix/>
          </a:blip>
          <a:stretch>
            <a:fillRect/>
          </a:stretch>
        </p:blipFill>
        <p:spPr>
          <a:xfrm>
            <a:off x="3188250" y="204350"/>
            <a:ext cx="1383750" cy="393550"/>
          </a:xfrm>
          <a:prstGeom prst="rect">
            <a:avLst/>
          </a:prstGeom>
          <a:noFill/>
          <a:ln>
            <a:noFill/>
          </a:ln>
        </p:spPr>
      </p:pic>
      <p:pic>
        <p:nvPicPr>
          <p:cNvPr id="249" name="Google Shape;249;p45"/>
          <p:cNvPicPr preferRelativeResize="0"/>
          <p:nvPr/>
        </p:nvPicPr>
        <p:blipFill>
          <a:blip r:embed="rId4">
            <a:alphaModFix/>
          </a:blip>
          <a:stretch>
            <a:fillRect/>
          </a:stretch>
        </p:blipFill>
        <p:spPr>
          <a:xfrm>
            <a:off x="943628" y="801000"/>
            <a:ext cx="6807972" cy="4608902"/>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99"/>
          <p:cNvSpPr/>
          <p:nvPr/>
        </p:nvSpPr>
        <p:spPr>
          <a:xfrm>
            <a:off x="-14850" y="-29700"/>
            <a:ext cx="9222600" cy="522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62" name="Google Shape;762;p9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63" name="Google Shape;763;p9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64" name="Google Shape;764;p99"/>
          <p:cNvPicPr preferRelativeResize="0"/>
          <p:nvPr/>
        </p:nvPicPr>
        <p:blipFill rotWithShape="1">
          <a:blip r:embed="rId3">
            <a:alphaModFix/>
          </a:blip>
          <a:srcRect b="4139" l="-470" r="469" t="-4140"/>
          <a:stretch/>
        </p:blipFill>
        <p:spPr>
          <a:xfrm rot="-355282">
            <a:off x="136862" y="1042209"/>
            <a:ext cx="4477328" cy="3172756"/>
          </a:xfrm>
          <a:prstGeom prst="rect">
            <a:avLst/>
          </a:prstGeom>
          <a:noFill/>
          <a:ln>
            <a:noFill/>
          </a:ln>
        </p:spPr>
      </p:pic>
      <p:pic>
        <p:nvPicPr>
          <p:cNvPr id="765" name="Google Shape;765;p99"/>
          <p:cNvPicPr preferRelativeResize="0"/>
          <p:nvPr/>
        </p:nvPicPr>
        <p:blipFill>
          <a:blip r:embed="rId4">
            <a:alphaModFix/>
          </a:blip>
          <a:stretch>
            <a:fillRect/>
          </a:stretch>
        </p:blipFill>
        <p:spPr>
          <a:xfrm rot="371083">
            <a:off x="4272050" y="765225"/>
            <a:ext cx="5211499" cy="4190901"/>
          </a:xfrm>
          <a:prstGeom prst="rect">
            <a:avLst/>
          </a:prstGeom>
          <a:noFill/>
          <a:ln>
            <a:noFill/>
          </a:ln>
        </p:spPr>
      </p:pic>
      <p:pic>
        <p:nvPicPr>
          <p:cNvPr id="766" name="Google Shape;766;p99"/>
          <p:cNvPicPr preferRelativeResize="0"/>
          <p:nvPr/>
        </p:nvPicPr>
        <p:blipFill>
          <a:blip r:embed="rId5">
            <a:alphaModFix/>
          </a:blip>
          <a:stretch>
            <a:fillRect/>
          </a:stretch>
        </p:blipFill>
        <p:spPr>
          <a:xfrm>
            <a:off x="6703367" y="247025"/>
            <a:ext cx="2019307" cy="572700"/>
          </a:xfrm>
          <a:prstGeom prst="rect">
            <a:avLst/>
          </a:prstGeom>
          <a:noFill/>
          <a:ln>
            <a:noFill/>
          </a:ln>
        </p:spPr>
      </p:pic>
      <p:pic>
        <p:nvPicPr>
          <p:cNvPr id="767" name="Google Shape;767;p99"/>
          <p:cNvPicPr preferRelativeResize="0"/>
          <p:nvPr/>
        </p:nvPicPr>
        <p:blipFill>
          <a:blip r:embed="rId6">
            <a:alphaModFix/>
          </a:blip>
          <a:stretch>
            <a:fillRect/>
          </a:stretch>
        </p:blipFill>
        <p:spPr>
          <a:xfrm>
            <a:off x="283973" y="308498"/>
            <a:ext cx="1963526" cy="8925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1" name="Shape 771"/>
        <p:cNvGrpSpPr/>
        <p:nvPr/>
      </p:nvGrpSpPr>
      <p:grpSpPr>
        <a:xfrm>
          <a:off x="0" y="0"/>
          <a:ext cx="0" cy="0"/>
          <a:chOff x="0" y="0"/>
          <a:chExt cx="0" cy="0"/>
        </a:xfrm>
      </p:grpSpPr>
      <p:sp>
        <p:nvSpPr>
          <p:cNvPr id="772" name="Google Shape;772;p100"/>
          <p:cNvSpPr/>
          <p:nvPr/>
        </p:nvSpPr>
        <p:spPr>
          <a:xfrm>
            <a:off x="-14850" y="-29700"/>
            <a:ext cx="9222600" cy="522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3" name="Google Shape;773;p10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Progress – After 2 Meetings</a:t>
            </a:r>
            <a:endParaRPr/>
          </a:p>
        </p:txBody>
      </p:sp>
      <p:graphicFrame>
        <p:nvGraphicFramePr>
          <p:cNvPr id="774" name="Google Shape;774;p100"/>
          <p:cNvGraphicFramePr/>
          <p:nvPr/>
        </p:nvGraphicFramePr>
        <p:xfrm>
          <a:off x="347300" y="1143638"/>
          <a:ext cx="3000000" cy="3000000"/>
        </p:xfrm>
        <a:graphic>
          <a:graphicData uri="http://schemas.openxmlformats.org/drawingml/2006/table">
            <a:tbl>
              <a:tblPr>
                <a:noFill/>
                <a:tableStyleId>{3CA50B07-B46C-4905-83F8-3C70FC7A7E46}</a:tableStyleId>
              </a:tblPr>
              <a:tblGrid>
                <a:gridCol w="2112350"/>
                <a:gridCol w="2112350"/>
                <a:gridCol w="2112350"/>
                <a:gridCol w="2112350"/>
              </a:tblGrid>
              <a:tr h="381000">
                <a:tc gridSpan="4">
                  <a:txBody>
                    <a:bodyPr/>
                    <a:lstStyle/>
                    <a:p>
                      <a:pPr indent="0" lvl="0" marL="0" rtl="0" algn="l">
                        <a:spcBef>
                          <a:spcPts val="0"/>
                        </a:spcBef>
                        <a:spcAft>
                          <a:spcPts val="0"/>
                        </a:spcAft>
                        <a:buNone/>
                      </a:pPr>
                      <a:r>
                        <a:t/>
                      </a:r>
                      <a:endParaRPr b="1" sz="500"/>
                    </a:p>
                    <a:p>
                      <a:pPr indent="0" lvl="0" marL="0" rtl="0" algn="l">
                        <a:spcBef>
                          <a:spcPts val="0"/>
                        </a:spcBef>
                        <a:spcAft>
                          <a:spcPts val="0"/>
                        </a:spcAft>
                        <a:buNone/>
                      </a:pPr>
                      <a:r>
                        <a:rPr b="1" lang="no" sz="2100"/>
                        <a:t>OAI-PMH</a:t>
                      </a:r>
                      <a:endParaRPr b="1"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c hMerge="1"/>
              </a:tr>
              <a:tr h="381000">
                <a:tc>
                  <a:txBody>
                    <a:bodyPr/>
                    <a:lstStyle/>
                    <a:p>
                      <a:pPr indent="0" lvl="0" marL="0" rtl="0" algn="l">
                        <a:spcBef>
                          <a:spcPts val="0"/>
                        </a:spcBef>
                        <a:spcAft>
                          <a:spcPts val="0"/>
                        </a:spcAft>
                        <a:buNone/>
                      </a:pPr>
                      <a:r>
                        <a:rPr lang="no"/>
                        <a:t>Minimal Use Case</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6AA84F"/>
                    </a:solidFill>
                  </a:tcPr>
                </a:tc>
                <a:tc>
                  <a:txBody>
                    <a:bodyPr/>
                    <a:lstStyle/>
                    <a:p>
                      <a:pPr indent="0" lvl="0" marL="0" rtl="0" algn="l">
                        <a:spcBef>
                          <a:spcPts val="0"/>
                        </a:spcBef>
                        <a:spcAft>
                          <a:spcPts val="0"/>
                        </a:spcAft>
                        <a:buNone/>
                      </a:pPr>
                      <a:r>
                        <a:rPr lang="no"/>
                        <a:t>Discovery</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93C47D"/>
                    </a:solidFill>
                  </a:tcPr>
                </a:tc>
                <a:tc>
                  <a:txBody>
                    <a:bodyPr/>
                    <a:lstStyle/>
                    <a:p>
                      <a:pPr indent="0" lvl="0" marL="0" rtl="0" algn="l">
                        <a:spcBef>
                          <a:spcPts val="0"/>
                        </a:spcBef>
                        <a:spcAft>
                          <a:spcPts val="0"/>
                        </a:spcAft>
                        <a:buNone/>
                      </a:pPr>
                      <a:r>
                        <a:rPr lang="no"/>
                        <a:t>Retrieval</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no"/>
                        <a:t>Assessment &amp; Adoption</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r>
              <a:tr h="381000">
                <a:tc gridSpan="4">
                  <a:txBody>
                    <a:bodyPr/>
                    <a:lstStyle/>
                    <a:p>
                      <a:pPr indent="0" lvl="0" marL="0" rtl="0" algn="l">
                        <a:spcBef>
                          <a:spcPts val="0"/>
                        </a:spcBef>
                        <a:spcAft>
                          <a:spcPts val="0"/>
                        </a:spcAft>
                        <a:buNone/>
                      </a:pPr>
                      <a:r>
                        <a:t/>
                      </a:r>
                      <a:endParaRPr b="1" sz="500"/>
                    </a:p>
                    <a:p>
                      <a:pPr indent="0" lvl="0" marL="0" rtl="0" algn="l">
                        <a:spcBef>
                          <a:spcPts val="0"/>
                        </a:spcBef>
                        <a:spcAft>
                          <a:spcPts val="0"/>
                        </a:spcAft>
                        <a:buNone/>
                      </a:pPr>
                      <a:r>
                        <a:rPr b="1" lang="no" sz="2100"/>
                        <a:t>FAIR Signposting</a:t>
                      </a:r>
                      <a:endParaRPr b="1"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c hMerge="1"/>
              </a:tr>
              <a:tr h="381000">
                <a:tc>
                  <a:txBody>
                    <a:bodyPr/>
                    <a:lstStyle/>
                    <a:p>
                      <a:pPr indent="0" lvl="0" marL="0" rtl="0" algn="l">
                        <a:spcBef>
                          <a:spcPts val="0"/>
                        </a:spcBef>
                        <a:spcAft>
                          <a:spcPts val="0"/>
                        </a:spcAft>
                        <a:buNone/>
                      </a:pPr>
                      <a:r>
                        <a:rPr lang="no"/>
                        <a:t>Minimal Use Case</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no"/>
                        <a:t>Discovery</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no"/>
                        <a:t>Retrieval</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no"/>
                        <a:t>Assessment &amp; Adoption</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r>
              <a:tr h="381000">
                <a:tc gridSpan="4">
                  <a:txBody>
                    <a:bodyPr/>
                    <a:lstStyle/>
                    <a:p>
                      <a:pPr indent="0" lvl="0" marL="0" rtl="0" algn="l">
                        <a:spcBef>
                          <a:spcPts val="0"/>
                        </a:spcBef>
                        <a:spcAft>
                          <a:spcPts val="0"/>
                        </a:spcAft>
                        <a:buNone/>
                      </a:pPr>
                      <a:r>
                        <a:t/>
                      </a:r>
                      <a:endParaRPr b="1" sz="500"/>
                    </a:p>
                    <a:p>
                      <a:pPr indent="0" lvl="0" marL="0" rtl="0" algn="l">
                        <a:spcBef>
                          <a:spcPts val="0"/>
                        </a:spcBef>
                        <a:spcAft>
                          <a:spcPts val="0"/>
                        </a:spcAft>
                        <a:buNone/>
                      </a:pPr>
                      <a:r>
                        <a:rPr b="1" lang="no" sz="2100"/>
                        <a:t>DDI API, Knowledge Graph, … </a:t>
                      </a:r>
                      <a:endParaRPr b="1" sz="2100"/>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c hMerge="1"/>
              </a:tr>
              <a:tr h="381000">
                <a:tc>
                  <a:txBody>
                    <a:bodyPr/>
                    <a:lstStyle/>
                    <a:p>
                      <a:pPr indent="0" lvl="0" marL="0" rtl="0" algn="l">
                        <a:spcBef>
                          <a:spcPts val="0"/>
                        </a:spcBef>
                        <a:spcAft>
                          <a:spcPts val="0"/>
                        </a:spcAft>
                        <a:buNone/>
                      </a:pPr>
                      <a:r>
                        <a:rPr lang="no"/>
                        <a:t>Minimal Use Case</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no"/>
                        <a:t>Discovery</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no"/>
                        <a:t>Retrieval</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no"/>
                        <a:t>Assessment &amp; Adoption</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r>
              <a:tr h="381000">
                <a:tc gridSpan="4">
                  <a:txBody>
                    <a:bodyPr/>
                    <a:lstStyle/>
                    <a:p>
                      <a:pPr indent="0" lvl="0" marL="0" rtl="0" algn="l">
                        <a:spcBef>
                          <a:spcPts val="0"/>
                        </a:spcBef>
                        <a:spcAft>
                          <a:spcPts val="0"/>
                        </a:spcAft>
                        <a:buNone/>
                      </a:pPr>
                      <a:r>
                        <a:t/>
                      </a:r>
                      <a:endParaRPr sz="1000"/>
                    </a:p>
                    <a:p>
                      <a:pPr indent="0" lvl="0" marL="0" rtl="0" algn="l">
                        <a:spcBef>
                          <a:spcPts val="0"/>
                        </a:spcBef>
                        <a:spcAft>
                          <a:spcPts val="0"/>
                        </a:spcAft>
                        <a:buNone/>
                      </a:pPr>
                      <a:r>
                        <a:rPr lang="no"/>
                        <a:t>Colors</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c hMerge="1"/>
              </a:tr>
              <a:tr h="381000">
                <a:tc>
                  <a:txBody>
                    <a:bodyPr/>
                    <a:lstStyle/>
                    <a:p>
                      <a:pPr indent="0" lvl="0" marL="0" rtl="0" algn="l">
                        <a:spcBef>
                          <a:spcPts val="0"/>
                        </a:spcBef>
                        <a:spcAft>
                          <a:spcPts val="0"/>
                        </a:spcAft>
                        <a:buNone/>
                      </a:pPr>
                      <a:r>
                        <a:rPr lang="no"/>
                        <a:t>nearly ready</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6AA84F"/>
                    </a:solidFill>
                  </a:tcPr>
                </a:tc>
                <a:tc>
                  <a:txBody>
                    <a:bodyPr/>
                    <a:lstStyle/>
                    <a:p>
                      <a:pPr indent="0" lvl="0" marL="0" rtl="0" algn="l">
                        <a:spcBef>
                          <a:spcPts val="0"/>
                        </a:spcBef>
                        <a:spcAft>
                          <a:spcPts val="0"/>
                        </a:spcAft>
                        <a:buNone/>
                      </a:pPr>
                      <a:r>
                        <a:rPr lang="no"/>
                        <a:t>quite good progress</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93C47D"/>
                    </a:solidFill>
                  </a:tcPr>
                </a:tc>
                <a:tc>
                  <a:txBody>
                    <a:bodyPr/>
                    <a:lstStyle/>
                    <a:p>
                      <a:pPr indent="0" lvl="0" marL="0" rtl="0" algn="l">
                        <a:spcBef>
                          <a:spcPts val="0"/>
                        </a:spcBef>
                        <a:spcAft>
                          <a:spcPts val="0"/>
                        </a:spcAft>
                        <a:buNone/>
                      </a:pPr>
                      <a:r>
                        <a:rPr lang="no"/>
                        <a:t>robust ideas</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no"/>
                        <a:t>to be done</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solidFill>
                      <a:srgbClr val="CFE2F3"/>
                    </a:solidFill>
                  </a:tcPr>
                </a:tc>
              </a:tr>
            </a:tbl>
          </a:graphicData>
        </a:graphic>
      </p:graphicFrame>
      <p:grpSp>
        <p:nvGrpSpPr>
          <p:cNvPr id="775" name="Google Shape;775;p100"/>
          <p:cNvGrpSpPr/>
          <p:nvPr/>
        </p:nvGrpSpPr>
        <p:grpSpPr>
          <a:xfrm>
            <a:off x="2579175" y="1608900"/>
            <a:ext cx="4326696" cy="2460672"/>
            <a:chOff x="2579175" y="1608900"/>
            <a:chExt cx="4326696" cy="2460672"/>
          </a:xfrm>
        </p:grpSpPr>
        <p:sp>
          <p:nvSpPr>
            <p:cNvPr id="776" name="Google Shape;776;p100"/>
            <p:cNvSpPr/>
            <p:nvPr/>
          </p:nvSpPr>
          <p:spPr>
            <a:xfrm>
              <a:off x="2579175" y="1608900"/>
              <a:ext cx="4326696" cy="2460672"/>
            </a:xfrm>
            <a:prstGeom prst="cloud">
              <a:avLst/>
            </a:prstGeom>
            <a:gradFill>
              <a:gsLst>
                <a:gs pos="0">
                  <a:srgbClr val="FFFFFF"/>
                </a:gs>
                <a:gs pos="100000">
                  <a:srgbClr val="FFFFFF">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7" name="Google Shape;777;p100"/>
            <p:cNvSpPr/>
            <p:nvPr/>
          </p:nvSpPr>
          <p:spPr>
            <a:xfrm>
              <a:off x="3331650" y="2257538"/>
              <a:ext cx="2396100" cy="1163400"/>
            </a:xfrm>
            <a:prstGeom prst="wedgeRoundRectCallout">
              <a:avLst>
                <a:gd fmla="val -94896" name="adj1"/>
                <a:gd fmla="val -6523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AutoNum type="arabicPeriod"/>
              </a:pPr>
              <a:r>
                <a:rPr lang="no"/>
                <a:t>Discover all endpoints</a:t>
              </a:r>
              <a:endParaRPr/>
            </a:p>
            <a:p>
              <a:pPr indent="-317500" lvl="0" marL="457200" rtl="0" algn="l">
                <a:spcBef>
                  <a:spcPts val="0"/>
                </a:spcBef>
                <a:spcAft>
                  <a:spcPts val="0"/>
                </a:spcAft>
                <a:buSzPts val="1400"/>
                <a:buAutoNum type="arabicPeriod"/>
              </a:pPr>
              <a:r>
                <a:rPr lang="no"/>
                <a:t>Count total number of available records</a:t>
              </a:r>
              <a:endParaRPr/>
            </a:p>
          </p:txBody>
        </p:sp>
      </p:grpSp>
      <p:grpSp>
        <p:nvGrpSpPr>
          <p:cNvPr id="778" name="Google Shape;778;p100"/>
          <p:cNvGrpSpPr/>
          <p:nvPr/>
        </p:nvGrpSpPr>
        <p:grpSpPr>
          <a:xfrm>
            <a:off x="4013725" y="1543475"/>
            <a:ext cx="4326696" cy="2460672"/>
            <a:chOff x="2579175" y="1608900"/>
            <a:chExt cx="4326696" cy="2460672"/>
          </a:xfrm>
        </p:grpSpPr>
        <p:sp>
          <p:nvSpPr>
            <p:cNvPr id="779" name="Google Shape;779;p100"/>
            <p:cNvSpPr/>
            <p:nvPr/>
          </p:nvSpPr>
          <p:spPr>
            <a:xfrm>
              <a:off x="2579175" y="1608900"/>
              <a:ext cx="4326696" cy="2460672"/>
            </a:xfrm>
            <a:prstGeom prst="cloud">
              <a:avLst/>
            </a:prstGeom>
            <a:gradFill>
              <a:gsLst>
                <a:gs pos="0">
                  <a:srgbClr val="FFFFFF"/>
                </a:gs>
                <a:gs pos="100000">
                  <a:srgbClr val="FFFFFF">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0" name="Google Shape;780;p100"/>
            <p:cNvSpPr/>
            <p:nvPr/>
          </p:nvSpPr>
          <p:spPr>
            <a:xfrm>
              <a:off x="3331650" y="2257538"/>
              <a:ext cx="2396100" cy="1163400"/>
            </a:xfrm>
            <a:prstGeom prst="wedgeRoundRectCallout">
              <a:avLst>
                <a:gd fmla="val -94896" name="adj1"/>
                <a:gd fmla="val -6523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o"/>
                <a:t>Can the DDI Agency Registry complement re3data.org?</a:t>
              </a:r>
              <a:endParaRPr/>
            </a:p>
          </p:txBody>
        </p:sp>
      </p:grpSp>
      <p:grpSp>
        <p:nvGrpSpPr>
          <p:cNvPr id="781" name="Google Shape;781;p100"/>
          <p:cNvGrpSpPr/>
          <p:nvPr/>
        </p:nvGrpSpPr>
        <p:grpSpPr>
          <a:xfrm>
            <a:off x="1473100" y="1848625"/>
            <a:ext cx="4326696" cy="2460672"/>
            <a:chOff x="2579175" y="1608900"/>
            <a:chExt cx="4326696" cy="2460672"/>
          </a:xfrm>
        </p:grpSpPr>
        <p:sp>
          <p:nvSpPr>
            <p:cNvPr id="782" name="Google Shape;782;p100"/>
            <p:cNvSpPr/>
            <p:nvPr/>
          </p:nvSpPr>
          <p:spPr>
            <a:xfrm>
              <a:off x="2579175" y="1608900"/>
              <a:ext cx="4326696" cy="2460672"/>
            </a:xfrm>
            <a:prstGeom prst="cloud">
              <a:avLst/>
            </a:prstGeom>
            <a:gradFill>
              <a:gsLst>
                <a:gs pos="0">
                  <a:srgbClr val="FFFFFF"/>
                </a:gs>
                <a:gs pos="100000">
                  <a:srgbClr val="FFFFFF">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3" name="Google Shape;783;p100"/>
            <p:cNvSpPr/>
            <p:nvPr/>
          </p:nvSpPr>
          <p:spPr>
            <a:xfrm>
              <a:off x="3331650" y="2257538"/>
              <a:ext cx="2396100" cy="1163400"/>
            </a:xfrm>
            <a:prstGeom prst="wedgeRoundRectCallout">
              <a:avLst>
                <a:gd fmla="val 77562" name="adj1"/>
                <a:gd fmla="val -8806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o"/>
                <a:t>How should OAI-PMH be implemented?</a:t>
              </a:r>
              <a:endParaRPr/>
            </a:p>
          </p:txBody>
        </p:sp>
      </p:grpSp>
      <p:grpSp>
        <p:nvGrpSpPr>
          <p:cNvPr id="784" name="Google Shape;784;p100"/>
          <p:cNvGrpSpPr/>
          <p:nvPr/>
        </p:nvGrpSpPr>
        <p:grpSpPr>
          <a:xfrm>
            <a:off x="-156650" y="2732325"/>
            <a:ext cx="4326696" cy="2460672"/>
            <a:chOff x="2579175" y="1608900"/>
            <a:chExt cx="4326696" cy="2460672"/>
          </a:xfrm>
        </p:grpSpPr>
        <p:sp>
          <p:nvSpPr>
            <p:cNvPr id="785" name="Google Shape;785;p100"/>
            <p:cNvSpPr/>
            <p:nvPr/>
          </p:nvSpPr>
          <p:spPr>
            <a:xfrm>
              <a:off x="2579175" y="1608900"/>
              <a:ext cx="4326696" cy="2460672"/>
            </a:xfrm>
            <a:prstGeom prst="cloud">
              <a:avLst/>
            </a:prstGeom>
            <a:gradFill>
              <a:gsLst>
                <a:gs pos="0">
                  <a:srgbClr val="FFFFFF"/>
                </a:gs>
                <a:gs pos="100000">
                  <a:srgbClr val="FFFFFF">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6" name="Google Shape;786;p100"/>
            <p:cNvSpPr/>
            <p:nvPr/>
          </p:nvSpPr>
          <p:spPr>
            <a:xfrm>
              <a:off x="3331650" y="2257538"/>
              <a:ext cx="2396100" cy="1163400"/>
            </a:xfrm>
            <a:prstGeom prst="wedgeRoundRectCallout">
              <a:avLst>
                <a:gd fmla="val 77562" name="adj1"/>
                <a:gd fmla="val -8806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o"/>
                <a:t>Can re3data.org be used? Should we only recommend the Agency?</a:t>
              </a:r>
              <a:endParaRPr/>
            </a:p>
          </p:txBody>
        </p:sp>
      </p:grpSp>
      <p:grpSp>
        <p:nvGrpSpPr>
          <p:cNvPr id="787" name="Google Shape;787;p100"/>
          <p:cNvGrpSpPr/>
          <p:nvPr/>
        </p:nvGrpSpPr>
        <p:grpSpPr>
          <a:xfrm>
            <a:off x="5553300" y="2623425"/>
            <a:ext cx="4326696" cy="2460672"/>
            <a:chOff x="2579175" y="1608900"/>
            <a:chExt cx="4326696" cy="2460672"/>
          </a:xfrm>
        </p:grpSpPr>
        <p:sp>
          <p:nvSpPr>
            <p:cNvPr id="788" name="Google Shape;788;p100"/>
            <p:cNvSpPr/>
            <p:nvPr/>
          </p:nvSpPr>
          <p:spPr>
            <a:xfrm>
              <a:off x="2579175" y="1608900"/>
              <a:ext cx="4326696" cy="2460672"/>
            </a:xfrm>
            <a:prstGeom prst="cloud">
              <a:avLst/>
            </a:prstGeom>
            <a:gradFill>
              <a:gsLst>
                <a:gs pos="0">
                  <a:srgbClr val="FFFFFF"/>
                </a:gs>
                <a:gs pos="100000">
                  <a:srgbClr val="FFFFFF">
                    <a:alpha val="0"/>
                  </a:srgbClr>
                </a:gs>
              </a:gsLst>
              <a:path path="circle">
                <a:fillToRect b="50%" l="50%" r="50%" t="50%"/>
              </a:path>
              <a:tileRect/>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89" name="Google Shape;789;p100"/>
            <p:cNvSpPr/>
            <p:nvPr/>
          </p:nvSpPr>
          <p:spPr>
            <a:xfrm>
              <a:off x="3331650" y="2257538"/>
              <a:ext cx="2396100" cy="1163400"/>
            </a:xfrm>
            <a:prstGeom prst="wedgeRoundRectCallout">
              <a:avLst>
                <a:gd fmla="val -94896" name="adj1"/>
                <a:gd fmla="val -6523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no"/>
                <a:t>Do we need MIME types, and how should they be defined?</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8"/>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0"/>
                                          </p:stCondLst>
                                        </p:cTn>
                                        <p:tgtEl>
                                          <p:spTgt spid="77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1"/>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0"/>
                                          </p:stCondLst>
                                        </p:cTn>
                                        <p:tgtEl>
                                          <p:spTgt spid="77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4"/>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0"/>
                                          </p:stCondLst>
                                        </p:cTn>
                                        <p:tgtEl>
                                          <p:spTgt spid="78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7"/>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0"/>
                                          </p:stCondLst>
                                        </p:cTn>
                                        <p:tgtEl>
                                          <p:spTgt spid="78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78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101"/>
          <p:cNvSpPr/>
          <p:nvPr/>
        </p:nvSpPr>
        <p:spPr>
          <a:xfrm>
            <a:off x="-14850" y="-29700"/>
            <a:ext cx="9222600" cy="522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95" name="Google Shape;795;p10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96" name="Google Shape;796;p101"/>
          <p:cNvSpPr txBox="1"/>
          <p:nvPr>
            <p:ph idx="1" type="body"/>
          </p:nvPr>
        </p:nvSpPr>
        <p:spPr>
          <a:xfrm>
            <a:off x="5733350" y="1048525"/>
            <a:ext cx="3153300" cy="34164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SzPct val="100000"/>
              <a:buAutoNum type="arabicPeriod"/>
            </a:pPr>
            <a:r>
              <a:rPr lang="no"/>
              <a:t>Select publication mode</a:t>
            </a:r>
            <a:endParaRPr/>
          </a:p>
          <a:p>
            <a:pPr indent="-334327" lvl="0" marL="457200" rtl="0" algn="l">
              <a:spcBef>
                <a:spcPts val="0"/>
              </a:spcBef>
              <a:spcAft>
                <a:spcPts val="0"/>
              </a:spcAft>
              <a:buSzPct val="100000"/>
              <a:buAutoNum type="arabicPeriod"/>
            </a:pPr>
            <a:r>
              <a:rPr lang="no"/>
              <a:t>Enter your (</a:t>
            </a:r>
            <a:r>
              <a:rPr lang="no" u="sng">
                <a:solidFill>
                  <a:schemeClr val="hlink"/>
                </a:solidFill>
                <a:hlinkClick r:id="rId3"/>
              </a:rPr>
              <a:t>re3data.org</a:t>
            </a:r>
            <a:r>
              <a:rPr lang="no"/>
              <a:t>, DDI Agency Registry) Repository ID</a:t>
            </a:r>
            <a:endParaRPr/>
          </a:p>
          <a:p>
            <a:pPr indent="-334327" lvl="0" marL="457200" rtl="0" algn="l">
              <a:spcBef>
                <a:spcPts val="0"/>
              </a:spcBef>
              <a:spcAft>
                <a:spcPts val="0"/>
              </a:spcAft>
              <a:buSzPct val="100000"/>
              <a:buAutoNum type="arabicPeriod"/>
            </a:pPr>
            <a:r>
              <a:rPr lang="no"/>
              <a:t>Receive an evaluation of DDI-related information</a:t>
            </a:r>
            <a:endParaRPr/>
          </a:p>
          <a:p>
            <a:pPr indent="-334327" lvl="0" marL="457200" rtl="0" algn="l">
              <a:spcBef>
                <a:spcPts val="0"/>
              </a:spcBef>
              <a:spcAft>
                <a:spcPts val="0"/>
              </a:spcAft>
              <a:buSzPct val="100000"/>
              <a:buAutoNum type="arabicPeriod"/>
            </a:pPr>
            <a:r>
              <a:rPr lang="no"/>
              <a:t>Get an assessment of one endpoint (OAI-PMH, FAIR Signposting, API, RDF)</a:t>
            </a:r>
            <a:endParaRPr/>
          </a:p>
          <a:p>
            <a:pPr indent="-334327" lvl="0" marL="457200" rtl="0" algn="l">
              <a:spcBef>
                <a:spcPts val="0"/>
              </a:spcBef>
              <a:spcAft>
                <a:spcPts val="0"/>
              </a:spcAft>
              <a:buSzPct val="100000"/>
              <a:buAutoNum type="arabicPeriod"/>
            </a:pPr>
            <a:r>
              <a:rPr lang="no"/>
              <a:t>View the total number of published DDI metadata and validation results</a:t>
            </a:r>
            <a:endParaRPr/>
          </a:p>
        </p:txBody>
      </p:sp>
      <p:pic>
        <p:nvPicPr>
          <p:cNvPr id="797" name="Google Shape;797;p101"/>
          <p:cNvPicPr preferRelativeResize="0"/>
          <p:nvPr/>
        </p:nvPicPr>
        <p:blipFill>
          <a:blip r:embed="rId4">
            <a:alphaModFix/>
          </a:blip>
          <a:stretch>
            <a:fillRect/>
          </a:stretch>
        </p:blipFill>
        <p:spPr>
          <a:xfrm rot="-605109">
            <a:off x="264400" y="886650"/>
            <a:ext cx="5367199" cy="3662949"/>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1" name="Shape 801"/>
        <p:cNvGrpSpPr/>
        <p:nvPr/>
      </p:nvGrpSpPr>
      <p:grpSpPr>
        <a:xfrm>
          <a:off x="0" y="0"/>
          <a:ext cx="0" cy="0"/>
          <a:chOff x="0" y="0"/>
          <a:chExt cx="0" cy="0"/>
        </a:xfrm>
      </p:grpSpPr>
      <p:sp>
        <p:nvSpPr>
          <p:cNvPr id="802" name="Google Shape;802;p102"/>
          <p:cNvSpPr/>
          <p:nvPr/>
        </p:nvSpPr>
        <p:spPr>
          <a:xfrm>
            <a:off x="-14850" y="-29700"/>
            <a:ext cx="9222600" cy="522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3" name="Google Shape;803;p10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Adoption Builds Confidence in the Standard</a:t>
            </a:r>
            <a:endParaRPr/>
          </a:p>
        </p:txBody>
      </p:sp>
      <p:sp>
        <p:nvSpPr>
          <p:cNvPr id="804" name="Google Shape;804;p102"/>
          <p:cNvSpPr txBox="1"/>
          <p:nvPr>
            <p:ph idx="1" type="body"/>
          </p:nvPr>
        </p:nvSpPr>
        <p:spPr>
          <a:xfrm>
            <a:off x="5569225" y="1122775"/>
            <a:ext cx="33021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no"/>
              <a:t>Real numbers!</a:t>
            </a:r>
            <a:endParaRPr/>
          </a:p>
          <a:p>
            <a:pPr indent="-342900" lvl="0" marL="457200" rtl="0" algn="l">
              <a:spcBef>
                <a:spcPts val="0"/>
              </a:spcBef>
              <a:spcAft>
                <a:spcPts val="0"/>
              </a:spcAft>
              <a:buSzPts val="1800"/>
              <a:buChar char="●"/>
            </a:pPr>
            <a:r>
              <a:rPr lang="no"/>
              <a:t>All Details in Session “DDI Specifications” (Tomorrow 10:30, K11-12)</a:t>
            </a:r>
            <a:endParaRPr/>
          </a:p>
          <a:p>
            <a:pPr indent="-342900" lvl="0" marL="457200" rtl="0" algn="l">
              <a:spcBef>
                <a:spcPts val="0"/>
              </a:spcBef>
              <a:spcAft>
                <a:spcPts val="0"/>
              </a:spcAft>
              <a:buSzPts val="1800"/>
              <a:buChar char="●"/>
            </a:pPr>
            <a:r>
              <a:rPr lang="no"/>
              <a:t>MPAWG Wiki Page</a:t>
            </a:r>
            <a:endParaRPr/>
          </a:p>
        </p:txBody>
      </p:sp>
      <p:pic>
        <p:nvPicPr>
          <p:cNvPr id="805" name="Google Shape;805;p102"/>
          <p:cNvPicPr preferRelativeResize="0"/>
          <p:nvPr/>
        </p:nvPicPr>
        <p:blipFill>
          <a:blip r:embed="rId3">
            <a:alphaModFix/>
          </a:blip>
          <a:stretch>
            <a:fillRect/>
          </a:stretch>
        </p:blipFill>
        <p:spPr>
          <a:xfrm>
            <a:off x="361175" y="1133225"/>
            <a:ext cx="5065251" cy="3804200"/>
          </a:xfrm>
          <a:prstGeom prst="rect">
            <a:avLst/>
          </a:prstGeom>
          <a:noFill/>
          <a:ln>
            <a:noFill/>
          </a:ln>
        </p:spPr>
      </p:pic>
      <p:grpSp>
        <p:nvGrpSpPr>
          <p:cNvPr id="806" name="Google Shape;806;p102"/>
          <p:cNvGrpSpPr/>
          <p:nvPr/>
        </p:nvGrpSpPr>
        <p:grpSpPr>
          <a:xfrm>
            <a:off x="6133358" y="2894374"/>
            <a:ext cx="1747515" cy="2006965"/>
            <a:chOff x="7499875" y="3409275"/>
            <a:chExt cx="1356451" cy="1557840"/>
          </a:xfrm>
        </p:grpSpPr>
        <p:pic>
          <p:nvPicPr>
            <p:cNvPr id="807" name="Google Shape;807;p102" title="qrcode.png"/>
            <p:cNvPicPr preferRelativeResize="0"/>
            <p:nvPr/>
          </p:nvPicPr>
          <p:blipFill>
            <a:blip r:embed="rId4">
              <a:alphaModFix/>
            </a:blip>
            <a:stretch>
              <a:fillRect/>
            </a:stretch>
          </p:blipFill>
          <p:spPr>
            <a:xfrm>
              <a:off x="7499875" y="3698248"/>
              <a:ext cx="1268867" cy="1268867"/>
            </a:xfrm>
            <a:prstGeom prst="rect">
              <a:avLst/>
            </a:prstGeom>
            <a:noFill/>
            <a:ln>
              <a:noFill/>
            </a:ln>
          </p:spPr>
        </p:pic>
        <p:pic>
          <p:nvPicPr>
            <p:cNvPr id="808" name="Google Shape;808;p102" title="Confluence_attribution_center_light.png"/>
            <p:cNvPicPr preferRelativeResize="0"/>
            <p:nvPr/>
          </p:nvPicPr>
          <p:blipFill rotWithShape="1">
            <a:blip r:embed="rId5">
              <a:alphaModFix/>
            </a:blip>
            <a:srcRect b="49086" l="24753" r="22252" t="0"/>
            <a:stretch/>
          </p:blipFill>
          <p:spPr>
            <a:xfrm>
              <a:off x="8458317" y="3409275"/>
              <a:ext cx="398009" cy="283763"/>
            </a:xfrm>
            <a:prstGeom prst="rect">
              <a:avLst/>
            </a:prstGeom>
            <a:noFill/>
            <a:ln>
              <a:noFill/>
            </a:ln>
          </p:spPr>
        </p:pic>
        <p:pic>
          <p:nvPicPr>
            <p:cNvPr id="809" name="Google Shape;809;p102" title="atl.site.logo"/>
            <p:cNvPicPr preferRelativeResize="0"/>
            <p:nvPr/>
          </p:nvPicPr>
          <p:blipFill>
            <a:blip r:embed="rId6">
              <a:alphaModFix/>
            </a:blip>
            <a:stretch>
              <a:fillRect/>
            </a:stretch>
          </p:blipFill>
          <p:spPr>
            <a:xfrm>
              <a:off x="7499875" y="3414484"/>
              <a:ext cx="1003484" cy="259207"/>
            </a:xfrm>
            <a:prstGeom prst="rect">
              <a:avLst/>
            </a:prstGeom>
            <a:noFill/>
            <a:ln>
              <a:noFill/>
            </a:ln>
          </p:spPr>
        </p:pic>
      </p:gr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10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 Why the Alliance needs an Information Architecture </a:t>
            </a:r>
            <a:endParaRPr sz="2300"/>
          </a:p>
        </p:txBody>
      </p:sp>
      <p:sp>
        <p:nvSpPr>
          <p:cNvPr id="815" name="Google Shape;815;p10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a:t> </a:t>
            </a:r>
            <a:endParaRPr/>
          </a:p>
        </p:txBody>
      </p:sp>
      <p:sp>
        <p:nvSpPr>
          <p:cNvPr id="816" name="Google Shape;816;p103"/>
          <p:cNvSpPr/>
          <p:nvPr/>
        </p:nvSpPr>
        <p:spPr>
          <a:xfrm rot="1303474">
            <a:off x="7410444" y="138436"/>
            <a:ext cx="1329208" cy="1474218"/>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Darren Bell</a:t>
            </a:r>
            <a:endParaRPr sz="1100"/>
          </a:p>
        </p:txBody>
      </p:sp>
      <p:pic>
        <p:nvPicPr>
          <p:cNvPr id="817" name="Google Shape;817;p103"/>
          <p:cNvPicPr preferRelativeResize="0"/>
          <p:nvPr/>
        </p:nvPicPr>
        <p:blipFill>
          <a:blip r:embed="rId3">
            <a:alphaModFix/>
          </a:blip>
          <a:stretch>
            <a:fillRect/>
          </a:stretch>
        </p:blipFill>
        <p:spPr>
          <a:xfrm>
            <a:off x="776859" y="1017725"/>
            <a:ext cx="5970514" cy="3991025"/>
          </a:xfrm>
          <a:prstGeom prst="rect">
            <a:avLst/>
          </a:prstGeom>
          <a:noFill/>
          <a:ln>
            <a:noFill/>
          </a:ln>
        </p:spPr>
      </p:pic>
      <p:pic>
        <p:nvPicPr>
          <p:cNvPr id="818" name="Google Shape;818;p103"/>
          <p:cNvPicPr preferRelativeResize="0"/>
          <p:nvPr/>
        </p:nvPicPr>
        <p:blipFill>
          <a:blip r:embed="rId4">
            <a:alphaModFix/>
          </a:blip>
          <a:stretch>
            <a:fillRect/>
          </a:stretch>
        </p:blipFill>
        <p:spPr>
          <a:xfrm>
            <a:off x="6928738" y="1560263"/>
            <a:ext cx="962025" cy="1400175"/>
          </a:xfrm>
          <a:prstGeom prst="rect">
            <a:avLst/>
          </a:prstGeom>
          <a:noFill/>
          <a:ln>
            <a:noFill/>
          </a:ln>
        </p:spPr>
      </p:pic>
      <p:pic>
        <p:nvPicPr>
          <p:cNvPr id="819" name="Google Shape;819;p103"/>
          <p:cNvPicPr preferRelativeResize="0"/>
          <p:nvPr/>
        </p:nvPicPr>
        <p:blipFill>
          <a:blip r:embed="rId4">
            <a:alphaModFix/>
          </a:blip>
          <a:stretch>
            <a:fillRect/>
          </a:stretch>
        </p:blipFill>
        <p:spPr>
          <a:xfrm>
            <a:off x="6148088" y="3040963"/>
            <a:ext cx="962025" cy="1400175"/>
          </a:xfrm>
          <a:prstGeom prst="rect">
            <a:avLst/>
          </a:prstGeom>
          <a:noFill/>
          <a:ln>
            <a:noFill/>
          </a:ln>
        </p:spPr>
      </p:pic>
      <p:pic>
        <p:nvPicPr>
          <p:cNvPr id="820" name="Google Shape;820;p103"/>
          <p:cNvPicPr preferRelativeResize="0"/>
          <p:nvPr/>
        </p:nvPicPr>
        <p:blipFill>
          <a:blip r:embed="rId4">
            <a:alphaModFix/>
          </a:blip>
          <a:stretch>
            <a:fillRect/>
          </a:stretch>
        </p:blipFill>
        <p:spPr>
          <a:xfrm>
            <a:off x="7110113" y="2914713"/>
            <a:ext cx="962025" cy="1400175"/>
          </a:xfrm>
          <a:prstGeom prst="rect">
            <a:avLst/>
          </a:prstGeom>
          <a:noFill/>
          <a:ln>
            <a:noFill/>
          </a:ln>
        </p:spPr>
      </p:pic>
      <p:pic>
        <p:nvPicPr>
          <p:cNvPr id="821" name="Google Shape;821;p103"/>
          <p:cNvPicPr preferRelativeResize="0"/>
          <p:nvPr/>
        </p:nvPicPr>
        <p:blipFill>
          <a:blip r:embed="rId4">
            <a:alphaModFix/>
          </a:blip>
          <a:stretch>
            <a:fillRect/>
          </a:stretch>
        </p:blipFill>
        <p:spPr>
          <a:xfrm>
            <a:off x="7890763" y="2055713"/>
            <a:ext cx="962025" cy="1400175"/>
          </a:xfrm>
          <a:prstGeom prst="rect">
            <a:avLst/>
          </a:prstGeom>
          <a:noFill/>
          <a:ln>
            <a:noFill/>
          </a:ln>
        </p:spPr>
      </p:pic>
      <p:pic>
        <p:nvPicPr>
          <p:cNvPr id="822" name="Google Shape;822;p103"/>
          <p:cNvPicPr preferRelativeResize="0"/>
          <p:nvPr/>
        </p:nvPicPr>
        <p:blipFill>
          <a:blip r:embed="rId4">
            <a:alphaModFix/>
          </a:blip>
          <a:stretch>
            <a:fillRect/>
          </a:stretch>
        </p:blipFill>
        <p:spPr>
          <a:xfrm>
            <a:off x="8072138" y="3498213"/>
            <a:ext cx="962025" cy="1400175"/>
          </a:xfrm>
          <a:prstGeom prst="rect">
            <a:avLst/>
          </a:prstGeom>
          <a:noFill/>
          <a:ln>
            <a:noFill/>
          </a:ln>
        </p:spPr>
      </p:pic>
      <p:pic>
        <p:nvPicPr>
          <p:cNvPr id="823" name="Google Shape;823;p103"/>
          <p:cNvPicPr preferRelativeResize="0"/>
          <p:nvPr/>
        </p:nvPicPr>
        <p:blipFill>
          <a:blip r:embed="rId4">
            <a:alphaModFix/>
          </a:blip>
          <a:stretch>
            <a:fillRect/>
          </a:stretch>
        </p:blipFill>
        <p:spPr>
          <a:xfrm>
            <a:off x="6860888" y="4228513"/>
            <a:ext cx="962025" cy="140017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10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What is information </a:t>
            </a:r>
            <a:r>
              <a:rPr lang="no" sz="2300">
                <a:solidFill>
                  <a:srgbClr val="777777"/>
                </a:solidFill>
                <a:highlight>
                  <a:schemeClr val="lt1"/>
                </a:highlight>
                <a:latin typeface="Roboto"/>
                <a:ea typeface="Roboto"/>
                <a:cs typeface="Roboto"/>
                <a:sym typeface="Roboto"/>
              </a:rPr>
              <a:t>architecture</a:t>
            </a:r>
            <a:r>
              <a:rPr lang="no" sz="2300">
                <a:solidFill>
                  <a:srgbClr val="777777"/>
                </a:solidFill>
                <a:highlight>
                  <a:schemeClr val="lt1"/>
                </a:highlight>
                <a:latin typeface="Roboto"/>
                <a:ea typeface="Roboto"/>
                <a:cs typeface="Roboto"/>
                <a:sym typeface="Roboto"/>
              </a:rPr>
              <a:t> (IA)</a:t>
            </a:r>
            <a:endParaRPr sz="4100"/>
          </a:p>
        </p:txBody>
      </p:sp>
      <p:sp>
        <p:nvSpPr>
          <p:cNvPr id="829" name="Google Shape;829;p104"/>
          <p:cNvSpPr txBox="1"/>
          <p:nvPr>
            <p:ph idx="1" type="body"/>
          </p:nvPr>
        </p:nvSpPr>
        <p:spPr>
          <a:xfrm>
            <a:off x="270900" y="1121500"/>
            <a:ext cx="8709900" cy="3753900"/>
          </a:xfrm>
          <a:prstGeom prst="rect">
            <a:avLst/>
          </a:prstGeom>
        </p:spPr>
        <p:txBody>
          <a:bodyPr anchorCtr="0" anchor="t" bIns="91425" lIns="91425" spcFirstLastPara="1" rIns="91425" wrap="square" tIns="91425">
            <a:normAutofit/>
          </a:bodyPr>
          <a:lstStyle/>
          <a:p>
            <a:pPr indent="-393700" lvl="0" marL="457200" rtl="0" algn="l">
              <a:spcBef>
                <a:spcPts val="800"/>
              </a:spcBef>
              <a:spcAft>
                <a:spcPts val="0"/>
              </a:spcAft>
              <a:buClr>
                <a:srgbClr val="204663"/>
              </a:buClr>
              <a:buSzPts val="2600"/>
              <a:buChar char="●"/>
            </a:pPr>
            <a:r>
              <a:rPr lang="no" sz="2600">
                <a:solidFill>
                  <a:schemeClr val="dk1"/>
                </a:solidFill>
                <a:latin typeface="Calibri"/>
                <a:ea typeface="Calibri"/>
                <a:cs typeface="Calibri"/>
                <a:sym typeface="Calibri"/>
              </a:rPr>
              <a:t>IA is the practice of organizing, structuring, and labeling content effectively to help users find information and complete tasks.</a:t>
            </a:r>
            <a:endParaRPr sz="2600">
              <a:solidFill>
                <a:schemeClr val="dk1"/>
              </a:solidFill>
              <a:latin typeface="Calibri"/>
              <a:ea typeface="Calibri"/>
              <a:cs typeface="Calibri"/>
              <a:sym typeface="Calibri"/>
            </a:endParaRPr>
          </a:p>
          <a:p>
            <a:pPr indent="-393700" lvl="1" marL="914400" rtl="0" algn="l">
              <a:spcBef>
                <a:spcPts val="0"/>
              </a:spcBef>
              <a:spcAft>
                <a:spcPts val="0"/>
              </a:spcAft>
              <a:buClr>
                <a:schemeClr val="dk1"/>
              </a:buClr>
              <a:buSzPts val="2600"/>
              <a:buFont typeface="Calibri"/>
              <a:buChar char="○"/>
            </a:pPr>
            <a:r>
              <a:rPr lang="no" sz="2600">
                <a:solidFill>
                  <a:schemeClr val="dk1"/>
                </a:solidFill>
                <a:latin typeface="Calibri"/>
                <a:ea typeface="Calibri"/>
                <a:cs typeface="Calibri"/>
                <a:sym typeface="Calibri"/>
              </a:rPr>
              <a:t>Enhances usability and user satisfaction</a:t>
            </a:r>
            <a:endParaRPr sz="2600">
              <a:solidFill>
                <a:schemeClr val="dk1"/>
              </a:solidFill>
              <a:latin typeface="Calibri"/>
              <a:ea typeface="Calibri"/>
              <a:cs typeface="Calibri"/>
              <a:sym typeface="Calibri"/>
            </a:endParaRPr>
          </a:p>
          <a:p>
            <a:pPr indent="-393700" lvl="1" marL="914400" rtl="0" algn="l">
              <a:spcBef>
                <a:spcPts val="0"/>
              </a:spcBef>
              <a:spcAft>
                <a:spcPts val="0"/>
              </a:spcAft>
              <a:buClr>
                <a:schemeClr val="dk1"/>
              </a:buClr>
              <a:buSzPts val="2600"/>
              <a:buFont typeface="Calibri"/>
              <a:buChar char="○"/>
            </a:pPr>
            <a:r>
              <a:rPr lang="no" sz="2600">
                <a:solidFill>
                  <a:schemeClr val="dk1"/>
                </a:solidFill>
                <a:latin typeface="Calibri"/>
                <a:ea typeface="Calibri"/>
                <a:cs typeface="Calibri"/>
                <a:sym typeface="Calibri"/>
              </a:rPr>
              <a:t>Reduces cognitive load</a:t>
            </a:r>
            <a:endParaRPr sz="2600">
              <a:solidFill>
                <a:schemeClr val="dk1"/>
              </a:solidFill>
              <a:latin typeface="Calibri"/>
              <a:ea typeface="Calibri"/>
              <a:cs typeface="Calibri"/>
              <a:sym typeface="Calibri"/>
            </a:endParaRPr>
          </a:p>
          <a:p>
            <a:pPr indent="-393700" lvl="1" marL="914400" rtl="0" algn="l">
              <a:spcBef>
                <a:spcPts val="0"/>
              </a:spcBef>
              <a:spcAft>
                <a:spcPts val="0"/>
              </a:spcAft>
              <a:buClr>
                <a:schemeClr val="dk1"/>
              </a:buClr>
              <a:buSzPts val="2600"/>
              <a:buFont typeface="Calibri"/>
              <a:buChar char="○"/>
            </a:pPr>
            <a:r>
              <a:rPr lang="no" sz="2600">
                <a:solidFill>
                  <a:schemeClr val="dk1"/>
                </a:solidFill>
                <a:latin typeface="Calibri"/>
                <a:ea typeface="Calibri"/>
                <a:cs typeface="Calibri"/>
                <a:sym typeface="Calibri"/>
              </a:rPr>
              <a:t>Improves accessibility</a:t>
            </a:r>
            <a:endParaRPr sz="2600">
              <a:solidFill>
                <a:schemeClr val="dk1"/>
              </a:solidFill>
              <a:latin typeface="Calibri"/>
              <a:ea typeface="Calibri"/>
              <a:cs typeface="Calibri"/>
              <a:sym typeface="Calibri"/>
            </a:endParaRPr>
          </a:p>
          <a:p>
            <a:pPr indent="-393700" lvl="1" marL="914400" rtl="0" algn="l">
              <a:spcBef>
                <a:spcPts val="0"/>
              </a:spcBef>
              <a:spcAft>
                <a:spcPts val="0"/>
              </a:spcAft>
              <a:buClr>
                <a:schemeClr val="dk1"/>
              </a:buClr>
              <a:buSzPts val="2600"/>
              <a:buFont typeface="Calibri"/>
              <a:buChar char="○"/>
            </a:pPr>
            <a:r>
              <a:rPr lang="no" sz="2600">
                <a:solidFill>
                  <a:schemeClr val="dk1"/>
                </a:solidFill>
                <a:latin typeface="Calibri"/>
                <a:ea typeface="Calibri"/>
                <a:cs typeface="Calibri"/>
                <a:sym typeface="Calibri"/>
              </a:rPr>
              <a:t>Supports scalability</a:t>
            </a:r>
            <a:endParaRPr sz="2600">
              <a:solidFill>
                <a:schemeClr val="dk1"/>
              </a:solidFill>
              <a:latin typeface="Calibri"/>
              <a:ea typeface="Calibri"/>
              <a:cs typeface="Calibri"/>
              <a:sym typeface="Calibri"/>
            </a:endParaRPr>
          </a:p>
          <a:p>
            <a:pPr indent="0" lvl="0" marL="457200" rtl="0" algn="l">
              <a:spcBef>
                <a:spcPts val="800"/>
              </a:spcBef>
              <a:spcAft>
                <a:spcPts val="0"/>
              </a:spcAft>
              <a:buNone/>
            </a:pPr>
            <a:r>
              <a:t/>
            </a:r>
            <a:endParaRPr sz="1800">
              <a:solidFill>
                <a:schemeClr val="dk1"/>
              </a:solidFill>
              <a:latin typeface="Calibri"/>
              <a:ea typeface="Calibri"/>
              <a:cs typeface="Calibri"/>
              <a:sym typeface="Calibri"/>
            </a:endParaRPr>
          </a:p>
        </p:txBody>
      </p:sp>
      <p:pic>
        <p:nvPicPr>
          <p:cNvPr id="830" name="Google Shape;830;p104"/>
          <p:cNvPicPr preferRelativeResize="0"/>
          <p:nvPr/>
        </p:nvPicPr>
        <p:blipFill>
          <a:blip r:embed="rId3">
            <a:alphaModFix/>
          </a:blip>
          <a:stretch>
            <a:fillRect/>
          </a:stretch>
        </p:blipFill>
        <p:spPr>
          <a:xfrm>
            <a:off x="5365875" y="534600"/>
            <a:ext cx="1383750" cy="39355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sp>
        <p:nvSpPr>
          <p:cNvPr id="835" name="Google Shape;835;p10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Core principles</a:t>
            </a:r>
            <a:endParaRPr sz="4100"/>
          </a:p>
        </p:txBody>
      </p:sp>
      <p:sp>
        <p:nvSpPr>
          <p:cNvPr id="836" name="Google Shape;836;p105"/>
          <p:cNvSpPr txBox="1"/>
          <p:nvPr>
            <p:ph idx="1" type="body"/>
          </p:nvPr>
        </p:nvSpPr>
        <p:spPr>
          <a:xfrm>
            <a:off x="270900" y="1121500"/>
            <a:ext cx="8561400" cy="3648000"/>
          </a:xfrm>
          <a:prstGeom prst="rect">
            <a:avLst/>
          </a:prstGeom>
        </p:spPr>
        <p:txBody>
          <a:bodyPr anchorCtr="0" anchor="t" bIns="91425" lIns="91425" spcFirstLastPara="1" rIns="91425" wrap="square" tIns="91425">
            <a:normAutofit/>
          </a:bodyPr>
          <a:lstStyle/>
          <a:p>
            <a:pPr indent="-463550" lvl="0" marL="457200" rtl="0" algn="l">
              <a:spcBef>
                <a:spcPts val="200"/>
              </a:spcBef>
              <a:spcAft>
                <a:spcPts val="0"/>
              </a:spcAft>
              <a:buClr>
                <a:srgbClr val="204663"/>
              </a:buClr>
              <a:buSzPts val="3700"/>
              <a:buChar char="●"/>
            </a:pPr>
            <a:r>
              <a:rPr b="1" lang="no" sz="2500">
                <a:solidFill>
                  <a:schemeClr val="dk1"/>
                </a:solidFill>
                <a:latin typeface="Calibri"/>
                <a:ea typeface="Calibri"/>
                <a:cs typeface="Calibri"/>
                <a:sym typeface="Calibri"/>
              </a:rPr>
              <a:t>Organization:</a:t>
            </a:r>
            <a:r>
              <a:rPr lang="no" sz="2500">
                <a:solidFill>
                  <a:schemeClr val="dk1"/>
                </a:solidFill>
                <a:latin typeface="Calibri"/>
                <a:ea typeface="Calibri"/>
                <a:cs typeface="Calibri"/>
                <a:sym typeface="Calibri"/>
              </a:rPr>
              <a:t> Group related content logically.</a:t>
            </a:r>
            <a:endParaRPr sz="2500">
              <a:solidFill>
                <a:schemeClr val="dk1"/>
              </a:solidFill>
              <a:latin typeface="Calibri"/>
              <a:ea typeface="Calibri"/>
              <a:cs typeface="Calibri"/>
              <a:sym typeface="Calibri"/>
            </a:endParaRPr>
          </a:p>
          <a:p>
            <a:pPr indent="-463550" lvl="0" marL="457200" rtl="0" algn="l">
              <a:spcBef>
                <a:spcPts val="0"/>
              </a:spcBef>
              <a:spcAft>
                <a:spcPts val="0"/>
              </a:spcAft>
              <a:buClr>
                <a:srgbClr val="204663"/>
              </a:buClr>
              <a:buSzPts val="3700"/>
              <a:buChar char="●"/>
            </a:pPr>
            <a:r>
              <a:rPr b="1" lang="no" sz="2500">
                <a:solidFill>
                  <a:schemeClr val="dk1"/>
                </a:solidFill>
                <a:latin typeface="Calibri"/>
                <a:ea typeface="Calibri"/>
                <a:cs typeface="Calibri"/>
                <a:sym typeface="Calibri"/>
              </a:rPr>
              <a:t>Labelling:</a:t>
            </a:r>
            <a:r>
              <a:rPr lang="no" sz="2500">
                <a:solidFill>
                  <a:schemeClr val="dk1"/>
                </a:solidFill>
                <a:latin typeface="Calibri"/>
                <a:ea typeface="Calibri"/>
                <a:cs typeface="Calibri"/>
                <a:sym typeface="Calibri"/>
              </a:rPr>
              <a:t> Use clear, consistent terminology.</a:t>
            </a:r>
            <a:endParaRPr sz="2500">
              <a:solidFill>
                <a:schemeClr val="dk1"/>
              </a:solidFill>
              <a:latin typeface="Calibri"/>
              <a:ea typeface="Calibri"/>
              <a:cs typeface="Calibri"/>
              <a:sym typeface="Calibri"/>
            </a:endParaRPr>
          </a:p>
          <a:p>
            <a:pPr indent="-463550" lvl="0" marL="457200" rtl="0" algn="l">
              <a:spcBef>
                <a:spcPts val="0"/>
              </a:spcBef>
              <a:spcAft>
                <a:spcPts val="0"/>
              </a:spcAft>
              <a:buClr>
                <a:srgbClr val="204663"/>
              </a:buClr>
              <a:buSzPts val="3700"/>
              <a:buChar char="●"/>
            </a:pPr>
            <a:r>
              <a:rPr b="1" lang="no" sz="2500">
                <a:solidFill>
                  <a:schemeClr val="dk1"/>
                </a:solidFill>
                <a:latin typeface="Calibri"/>
                <a:ea typeface="Calibri"/>
                <a:cs typeface="Calibri"/>
                <a:sym typeface="Calibri"/>
              </a:rPr>
              <a:t>Navigation:</a:t>
            </a:r>
            <a:r>
              <a:rPr lang="no" sz="2500">
                <a:solidFill>
                  <a:schemeClr val="dk1"/>
                </a:solidFill>
                <a:latin typeface="Calibri"/>
                <a:ea typeface="Calibri"/>
                <a:cs typeface="Calibri"/>
                <a:sym typeface="Calibri"/>
              </a:rPr>
              <a:t> Provide intuitive pathways.</a:t>
            </a:r>
            <a:endParaRPr sz="2500">
              <a:solidFill>
                <a:schemeClr val="dk1"/>
              </a:solidFill>
              <a:latin typeface="Calibri"/>
              <a:ea typeface="Calibri"/>
              <a:cs typeface="Calibri"/>
              <a:sym typeface="Calibri"/>
            </a:endParaRPr>
          </a:p>
          <a:p>
            <a:pPr indent="-463550" lvl="0" marL="457200" rtl="0" algn="l">
              <a:spcBef>
                <a:spcPts val="0"/>
              </a:spcBef>
              <a:spcAft>
                <a:spcPts val="0"/>
              </a:spcAft>
              <a:buClr>
                <a:srgbClr val="204663"/>
              </a:buClr>
              <a:buSzPts val="3700"/>
              <a:buChar char="●"/>
            </a:pPr>
            <a:r>
              <a:rPr b="1" lang="no" sz="2500">
                <a:solidFill>
                  <a:schemeClr val="dk1"/>
                </a:solidFill>
                <a:latin typeface="Calibri"/>
                <a:ea typeface="Calibri"/>
                <a:cs typeface="Calibri"/>
                <a:sym typeface="Calibri"/>
              </a:rPr>
              <a:t>Search:</a:t>
            </a:r>
            <a:r>
              <a:rPr lang="no" sz="2500">
                <a:solidFill>
                  <a:schemeClr val="dk1"/>
                </a:solidFill>
                <a:latin typeface="Calibri"/>
                <a:ea typeface="Calibri"/>
                <a:cs typeface="Calibri"/>
                <a:sym typeface="Calibri"/>
              </a:rPr>
              <a:t> Enable quick access to desired content.</a:t>
            </a:r>
            <a:endParaRPr b="1" sz="3700">
              <a:solidFill>
                <a:srgbClr val="204663"/>
              </a:solidFill>
            </a:endParaRPr>
          </a:p>
        </p:txBody>
      </p:sp>
      <p:pic>
        <p:nvPicPr>
          <p:cNvPr id="837" name="Google Shape;837;p105"/>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10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IA vs UX</a:t>
            </a:r>
            <a:endParaRPr sz="4100"/>
          </a:p>
        </p:txBody>
      </p:sp>
      <p:sp>
        <p:nvSpPr>
          <p:cNvPr id="843" name="Google Shape;843;p106"/>
          <p:cNvSpPr txBox="1"/>
          <p:nvPr>
            <p:ph idx="1" type="body"/>
          </p:nvPr>
        </p:nvSpPr>
        <p:spPr>
          <a:xfrm>
            <a:off x="270900" y="1121500"/>
            <a:ext cx="8561400" cy="3648000"/>
          </a:xfrm>
          <a:prstGeom prst="rect">
            <a:avLst/>
          </a:prstGeom>
        </p:spPr>
        <p:txBody>
          <a:bodyPr anchorCtr="0" anchor="t" bIns="91425" lIns="91425" spcFirstLastPara="1" rIns="91425" wrap="square" tIns="91425">
            <a:normAutofit/>
          </a:bodyPr>
          <a:lstStyle/>
          <a:p>
            <a:pPr indent="-463550" lvl="0" marL="457200" rtl="0" algn="l">
              <a:spcBef>
                <a:spcPts val="200"/>
              </a:spcBef>
              <a:spcAft>
                <a:spcPts val="0"/>
              </a:spcAft>
              <a:buClr>
                <a:srgbClr val="204663"/>
              </a:buClr>
              <a:buSzPts val="3700"/>
              <a:buChar char="●"/>
            </a:pPr>
            <a:r>
              <a:rPr b="1" lang="no" sz="2500">
                <a:solidFill>
                  <a:schemeClr val="dk1"/>
                </a:solidFill>
                <a:latin typeface="Calibri"/>
                <a:ea typeface="Calibri"/>
                <a:cs typeface="Calibri"/>
                <a:sym typeface="Calibri"/>
              </a:rPr>
              <a:t>IA:</a:t>
            </a:r>
            <a:r>
              <a:rPr lang="no" sz="2500">
                <a:solidFill>
                  <a:schemeClr val="dk1"/>
                </a:solidFill>
                <a:latin typeface="Calibri"/>
                <a:ea typeface="Calibri"/>
                <a:cs typeface="Calibri"/>
                <a:sym typeface="Calibri"/>
              </a:rPr>
              <a:t> Focuses on structure and organization of content.</a:t>
            </a:r>
            <a:endParaRPr sz="2500">
              <a:solidFill>
                <a:schemeClr val="dk1"/>
              </a:solidFill>
              <a:latin typeface="Calibri"/>
              <a:ea typeface="Calibri"/>
              <a:cs typeface="Calibri"/>
              <a:sym typeface="Calibri"/>
            </a:endParaRPr>
          </a:p>
          <a:p>
            <a:pPr indent="-463550" lvl="0" marL="457200" rtl="0" algn="l">
              <a:spcBef>
                <a:spcPts val="0"/>
              </a:spcBef>
              <a:spcAft>
                <a:spcPts val="0"/>
              </a:spcAft>
              <a:buClr>
                <a:srgbClr val="204663"/>
              </a:buClr>
              <a:buSzPts val="3700"/>
              <a:buChar char="●"/>
            </a:pPr>
            <a:r>
              <a:rPr b="1" lang="no" sz="2500">
                <a:solidFill>
                  <a:schemeClr val="dk1"/>
                </a:solidFill>
                <a:latin typeface="Calibri"/>
                <a:ea typeface="Calibri"/>
                <a:cs typeface="Calibri"/>
                <a:sym typeface="Calibri"/>
              </a:rPr>
              <a:t>UX:</a:t>
            </a:r>
            <a:r>
              <a:rPr lang="no" sz="2500">
                <a:solidFill>
                  <a:schemeClr val="dk1"/>
                </a:solidFill>
                <a:latin typeface="Calibri"/>
                <a:ea typeface="Calibri"/>
                <a:cs typeface="Calibri"/>
                <a:sym typeface="Calibri"/>
              </a:rPr>
              <a:t> Encompasses the entire user experience (including IA).</a:t>
            </a:r>
            <a:endParaRPr sz="2500">
              <a:solidFill>
                <a:schemeClr val="dk1"/>
              </a:solidFill>
              <a:latin typeface="Calibri"/>
              <a:ea typeface="Calibri"/>
              <a:cs typeface="Calibri"/>
              <a:sym typeface="Calibri"/>
            </a:endParaRPr>
          </a:p>
          <a:p>
            <a:pPr indent="-463550" lvl="0" marL="457200" rtl="0" algn="l">
              <a:spcBef>
                <a:spcPts val="0"/>
              </a:spcBef>
              <a:spcAft>
                <a:spcPts val="0"/>
              </a:spcAft>
              <a:buClr>
                <a:srgbClr val="204663"/>
              </a:buClr>
              <a:buSzPts val="3700"/>
              <a:buChar char="●"/>
            </a:pPr>
            <a:r>
              <a:rPr lang="no" sz="2500">
                <a:solidFill>
                  <a:schemeClr val="dk1"/>
                </a:solidFill>
                <a:latin typeface="Calibri"/>
                <a:ea typeface="Calibri"/>
                <a:cs typeface="Calibri"/>
                <a:sym typeface="Calibri"/>
              </a:rPr>
              <a:t>IA is a </a:t>
            </a:r>
            <a:r>
              <a:rPr b="1" lang="no" sz="2500">
                <a:solidFill>
                  <a:schemeClr val="dk1"/>
                </a:solidFill>
                <a:latin typeface="Calibri"/>
                <a:ea typeface="Calibri"/>
                <a:cs typeface="Calibri"/>
                <a:sym typeface="Calibri"/>
              </a:rPr>
              <a:t>subset of UX design</a:t>
            </a:r>
            <a:r>
              <a:rPr lang="no" sz="2500">
                <a:solidFill>
                  <a:schemeClr val="dk1"/>
                </a:solidFill>
                <a:latin typeface="Calibri"/>
                <a:ea typeface="Calibri"/>
                <a:cs typeface="Calibri"/>
                <a:sym typeface="Calibri"/>
              </a:rPr>
              <a:t>, but critical for usability.</a:t>
            </a:r>
            <a:endParaRPr sz="2500">
              <a:solidFill>
                <a:schemeClr val="dk1"/>
              </a:solidFill>
              <a:latin typeface="Calibri"/>
              <a:ea typeface="Calibri"/>
              <a:cs typeface="Calibri"/>
              <a:sym typeface="Calibri"/>
            </a:endParaRPr>
          </a:p>
        </p:txBody>
      </p:sp>
      <p:pic>
        <p:nvPicPr>
          <p:cNvPr id="844" name="Google Shape;844;p106"/>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10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Methods and Tools</a:t>
            </a:r>
            <a:endParaRPr sz="4100"/>
          </a:p>
        </p:txBody>
      </p:sp>
      <p:sp>
        <p:nvSpPr>
          <p:cNvPr id="850" name="Google Shape;850;p107"/>
          <p:cNvSpPr txBox="1"/>
          <p:nvPr>
            <p:ph idx="1" type="body"/>
          </p:nvPr>
        </p:nvSpPr>
        <p:spPr>
          <a:xfrm>
            <a:off x="270900" y="1121500"/>
            <a:ext cx="8561400" cy="3648000"/>
          </a:xfrm>
          <a:prstGeom prst="rect">
            <a:avLst/>
          </a:prstGeom>
        </p:spPr>
        <p:txBody>
          <a:bodyPr anchorCtr="0" anchor="t" bIns="91425" lIns="91425" spcFirstLastPara="1" rIns="91425" wrap="square" tIns="91425">
            <a:normAutofit/>
          </a:bodyPr>
          <a:lstStyle/>
          <a:p>
            <a:pPr indent="0" lvl="0" marL="0" rtl="0" algn="l">
              <a:spcBef>
                <a:spcPts val="200"/>
              </a:spcBef>
              <a:spcAft>
                <a:spcPts val="0"/>
              </a:spcAft>
              <a:buClr>
                <a:schemeClr val="dk1"/>
              </a:buClr>
              <a:buSzPts val="1100"/>
              <a:buFont typeface="Arial"/>
              <a:buNone/>
            </a:pPr>
            <a:r>
              <a:rPr lang="no" sz="2400">
                <a:solidFill>
                  <a:schemeClr val="dk1"/>
                </a:solidFill>
              </a:rPr>
              <a:t>•</a:t>
            </a:r>
            <a:r>
              <a:rPr b="1" lang="no" sz="2400">
                <a:solidFill>
                  <a:schemeClr val="dk1"/>
                </a:solidFill>
                <a:latin typeface="Calibri"/>
                <a:ea typeface="Calibri"/>
                <a:cs typeface="Calibri"/>
                <a:sym typeface="Calibri"/>
              </a:rPr>
              <a:t>Card Sorting:</a:t>
            </a:r>
            <a:r>
              <a:rPr lang="no" sz="2400">
                <a:solidFill>
                  <a:schemeClr val="dk1"/>
                </a:solidFill>
                <a:latin typeface="Calibri"/>
                <a:ea typeface="Calibri"/>
                <a:cs typeface="Calibri"/>
                <a:sym typeface="Calibri"/>
              </a:rPr>
              <a:t> Understand user mental models (not the same as models for mental users)</a:t>
            </a:r>
            <a:br>
              <a:rPr lang="no" sz="2400">
                <a:solidFill>
                  <a:schemeClr val="dk1"/>
                </a:solidFill>
                <a:latin typeface="Calibri"/>
                <a:ea typeface="Calibri"/>
                <a:cs typeface="Calibri"/>
                <a:sym typeface="Calibri"/>
              </a:rPr>
            </a:br>
            <a:endParaRPr sz="2400">
              <a:solidFill>
                <a:schemeClr val="dk1"/>
              </a:solidFill>
              <a:latin typeface="Calibri"/>
              <a:ea typeface="Calibri"/>
              <a:cs typeface="Calibri"/>
              <a:sym typeface="Calibri"/>
            </a:endParaRPr>
          </a:p>
          <a:p>
            <a:pPr indent="0" lvl="0" marL="0" rtl="0" algn="l">
              <a:spcBef>
                <a:spcPts val="200"/>
              </a:spcBef>
              <a:spcAft>
                <a:spcPts val="0"/>
              </a:spcAft>
              <a:buClr>
                <a:schemeClr val="dk1"/>
              </a:buClr>
              <a:buSzPts val="1100"/>
              <a:buFont typeface="Arial"/>
              <a:buNone/>
            </a:pPr>
            <a:r>
              <a:rPr lang="no" sz="2400">
                <a:solidFill>
                  <a:schemeClr val="dk1"/>
                </a:solidFill>
              </a:rPr>
              <a:t>•</a:t>
            </a:r>
            <a:r>
              <a:rPr b="1" lang="no" sz="2400">
                <a:solidFill>
                  <a:schemeClr val="dk1"/>
                </a:solidFill>
                <a:latin typeface="Calibri"/>
                <a:ea typeface="Calibri"/>
                <a:cs typeface="Calibri"/>
                <a:sym typeface="Calibri"/>
              </a:rPr>
              <a:t>Wireframes:</a:t>
            </a:r>
            <a:r>
              <a:rPr lang="no" sz="2400">
                <a:solidFill>
                  <a:schemeClr val="dk1"/>
                </a:solidFill>
                <a:latin typeface="Calibri"/>
                <a:ea typeface="Calibri"/>
                <a:cs typeface="Calibri"/>
                <a:sym typeface="Calibri"/>
              </a:rPr>
              <a:t> Visualize layout and hierarchy.</a:t>
            </a:r>
            <a:br>
              <a:rPr lang="no" sz="2400">
                <a:solidFill>
                  <a:schemeClr val="dk1"/>
                </a:solidFill>
                <a:latin typeface="Calibri"/>
                <a:ea typeface="Calibri"/>
                <a:cs typeface="Calibri"/>
                <a:sym typeface="Calibri"/>
              </a:rPr>
            </a:br>
            <a:endParaRPr sz="2400">
              <a:solidFill>
                <a:schemeClr val="dk1"/>
              </a:solidFill>
              <a:latin typeface="Calibri"/>
              <a:ea typeface="Calibri"/>
              <a:cs typeface="Calibri"/>
              <a:sym typeface="Calibri"/>
            </a:endParaRPr>
          </a:p>
          <a:p>
            <a:pPr indent="0" lvl="0" marL="0" rtl="0" algn="l">
              <a:spcBef>
                <a:spcPts val="200"/>
              </a:spcBef>
              <a:spcAft>
                <a:spcPts val="0"/>
              </a:spcAft>
              <a:buClr>
                <a:schemeClr val="dk1"/>
              </a:buClr>
              <a:buSzPts val="1100"/>
              <a:buFont typeface="Arial"/>
              <a:buNone/>
            </a:pPr>
            <a:r>
              <a:rPr lang="no" sz="2400">
                <a:solidFill>
                  <a:schemeClr val="dk1"/>
                </a:solidFill>
              </a:rPr>
              <a:t>•</a:t>
            </a:r>
            <a:r>
              <a:rPr b="1" lang="no" sz="2400">
                <a:solidFill>
                  <a:schemeClr val="dk1"/>
                </a:solidFill>
                <a:latin typeface="Calibri"/>
                <a:ea typeface="Calibri"/>
                <a:cs typeface="Calibri"/>
                <a:sym typeface="Calibri"/>
              </a:rPr>
              <a:t>Sitemaps:</a:t>
            </a:r>
            <a:r>
              <a:rPr lang="no" sz="2400">
                <a:solidFill>
                  <a:schemeClr val="dk1"/>
                </a:solidFill>
                <a:latin typeface="Calibri"/>
                <a:ea typeface="Calibri"/>
                <a:cs typeface="Calibri"/>
                <a:sym typeface="Calibri"/>
              </a:rPr>
              <a:t> Map out content structure - FRONT END</a:t>
            </a:r>
            <a:br>
              <a:rPr lang="no" sz="2400">
                <a:solidFill>
                  <a:schemeClr val="dk1"/>
                </a:solidFill>
                <a:latin typeface="Calibri"/>
                <a:ea typeface="Calibri"/>
                <a:cs typeface="Calibri"/>
                <a:sym typeface="Calibri"/>
              </a:rPr>
            </a:br>
            <a:endParaRPr sz="2400">
              <a:solidFill>
                <a:schemeClr val="dk1"/>
              </a:solidFill>
              <a:latin typeface="Calibri"/>
              <a:ea typeface="Calibri"/>
              <a:cs typeface="Calibri"/>
              <a:sym typeface="Calibri"/>
            </a:endParaRPr>
          </a:p>
          <a:p>
            <a:pPr indent="0" lvl="0" marL="0" rtl="0" algn="l">
              <a:spcBef>
                <a:spcPts val="500"/>
              </a:spcBef>
              <a:spcAft>
                <a:spcPts val="0"/>
              </a:spcAft>
              <a:buNone/>
            </a:pPr>
            <a:r>
              <a:rPr b="1" lang="no" sz="2400">
                <a:solidFill>
                  <a:schemeClr val="dk1"/>
                </a:solidFill>
                <a:latin typeface="Calibri"/>
                <a:ea typeface="Calibri"/>
                <a:cs typeface="Calibri"/>
                <a:sym typeface="Calibri"/>
              </a:rPr>
              <a:t>Taxonomies:</a:t>
            </a:r>
            <a:r>
              <a:rPr lang="no" sz="2400">
                <a:solidFill>
                  <a:schemeClr val="dk1"/>
                </a:solidFill>
                <a:latin typeface="Calibri"/>
                <a:ea typeface="Calibri"/>
                <a:cs typeface="Calibri"/>
                <a:sym typeface="Calibri"/>
              </a:rPr>
              <a:t> Define categories and relationships - BACK END</a:t>
            </a:r>
            <a:endParaRPr b="1" sz="2400">
              <a:solidFill>
                <a:srgbClr val="204663"/>
              </a:solidFill>
            </a:endParaRPr>
          </a:p>
        </p:txBody>
      </p:sp>
      <p:pic>
        <p:nvPicPr>
          <p:cNvPr id="851" name="Google Shape;851;p107"/>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10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chemeClr val="lt1"/>
                </a:highlight>
                <a:latin typeface="Roboto"/>
                <a:ea typeface="Roboto"/>
                <a:cs typeface="Roboto"/>
                <a:sym typeface="Roboto"/>
              </a:rPr>
              <a:t>Timescales </a:t>
            </a:r>
            <a:endParaRPr sz="4100"/>
          </a:p>
        </p:txBody>
      </p:sp>
      <p:sp>
        <p:nvSpPr>
          <p:cNvPr id="857" name="Google Shape;857;p108"/>
          <p:cNvSpPr txBox="1"/>
          <p:nvPr>
            <p:ph idx="1" type="body"/>
          </p:nvPr>
        </p:nvSpPr>
        <p:spPr>
          <a:xfrm>
            <a:off x="270900" y="1121500"/>
            <a:ext cx="8561400" cy="3648000"/>
          </a:xfrm>
          <a:prstGeom prst="rect">
            <a:avLst/>
          </a:prstGeom>
        </p:spPr>
        <p:txBody>
          <a:bodyPr anchorCtr="0" anchor="t" bIns="91425" lIns="91425" spcFirstLastPara="1" rIns="91425" wrap="square" tIns="91425">
            <a:normAutofit/>
          </a:bodyPr>
          <a:lstStyle/>
          <a:p>
            <a:pPr indent="-355600" lvl="0" marL="457200" rtl="0" algn="l">
              <a:spcBef>
                <a:spcPts val="500"/>
              </a:spcBef>
              <a:spcAft>
                <a:spcPts val="0"/>
              </a:spcAft>
              <a:buClr>
                <a:srgbClr val="204663"/>
              </a:buClr>
              <a:buSzPts val="2000"/>
              <a:buChar char="●"/>
            </a:pPr>
            <a:r>
              <a:rPr lang="no" sz="2000">
                <a:solidFill>
                  <a:srgbClr val="204663"/>
                </a:solidFill>
              </a:rPr>
              <a:t>Critical to liaise with Marketing and Training, and other WGs</a:t>
            </a:r>
            <a:endParaRPr sz="2000">
              <a:solidFill>
                <a:srgbClr val="204663"/>
              </a:solidFill>
            </a:endParaRPr>
          </a:p>
          <a:p>
            <a:pPr indent="-355600" lvl="0" marL="457200" rtl="0" algn="l">
              <a:spcBef>
                <a:spcPts val="0"/>
              </a:spcBef>
              <a:spcAft>
                <a:spcPts val="0"/>
              </a:spcAft>
              <a:buClr>
                <a:srgbClr val="204663"/>
              </a:buClr>
              <a:buSzPts val="2000"/>
              <a:buChar char="●"/>
            </a:pPr>
            <a:r>
              <a:rPr lang="no" sz="2000">
                <a:solidFill>
                  <a:srgbClr val="204663"/>
                </a:solidFill>
              </a:rPr>
              <a:t>IA requires a deep understanding of stakeholders and audiences,</a:t>
            </a:r>
            <a:br>
              <a:rPr lang="no" sz="2000">
                <a:solidFill>
                  <a:srgbClr val="204663"/>
                </a:solidFill>
              </a:rPr>
            </a:br>
            <a:r>
              <a:rPr lang="no" sz="2000">
                <a:solidFill>
                  <a:srgbClr val="204663"/>
                </a:solidFill>
              </a:rPr>
              <a:t>so first task is a </a:t>
            </a:r>
            <a:r>
              <a:rPr b="1" lang="no" sz="2000">
                <a:solidFill>
                  <a:srgbClr val="204663"/>
                </a:solidFill>
              </a:rPr>
              <a:t>Stakeholder Map</a:t>
            </a:r>
            <a:r>
              <a:rPr lang="no" sz="2000">
                <a:solidFill>
                  <a:srgbClr val="204663"/>
                </a:solidFill>
              </a:rPr>
              <a:t> (some work done already in Marketing Group)</a:t>
            </a:r>
            <a:endParaRPr sz="2000">
              <a:solidFill>
                <a:srgbClr val="204663"/>
              </a:solidFill>
            </a:endParaRPr>
          </a:p>
          <a:p>
            <a:pPr indent="-355600" lvl="0" marL="457200" rtl="0" algn="l">
              <a:spcBef>
                <a:spcPts val="0"/>
              </a:spcBef>
              <a:spcAft>
                <a:spcPts val="0"/>
              </a:spcAft>
              <a:buClr>
                <a:srgbClr val="204663"/>
              </a:buClr>
              <a:buSzPts val="2000"/>
              <a:buChar char="●"/>
            </a:pPr>
            <a:r>
              <a:rPr lang="no" sz="2000">
                <a:solidFill>
                  <a:srgbClr val="204663"/>
                </a:solidFill>
              </a:rPr>
              <a:t>This informs an </a:t>
            </a:r>
            <a:r>
              <a:rPr b="1" lang="no" sz="2000">
                <a:solidFill>
                  <a:srgbClr val="204663"/>
                </a:solidFill>
              </a:rPr>
              <a:t>IA document</a:t>
            </a:r>
            <a:r>
              <a:rPr lang="no" sz="2000">
                <a:solidFill>
                  <a:srgbClr val="204663"/>
                </a:solidFill>
              </a:rPr>
              <a:t> (including hierarchical taxonomy, and tagging concepts).</a:t>
            </a:r>
            <a:endParaRPr sz="2000">
              <a:solidFill>
                <a:srgbClr val="204663"/>
              </a:solidFill>
            </a:endParaRPr>
          </a:p>
          <a:p>
            <a:pPr indent="-355600" lvl="0" marL="457200" rtl="0" algn="l">
              <a:spcBef>
                <a:spcPts val="0"/>
              </a:spcBef>
              <a:spcAft>
                <a:spcPts val="0"/>
              </a:spcAft>
              <a:buClr>
                <a:srgbClr val="204663"/>
              </a:buClr>
              <a:buSzPts val="2000"/>
              <a:buChar char="●"/>
            </a:pPr>
            <a:r>
              <a:rPr lang="no" sz="2000">
                <a:solidFill>
                  <a:srgbClr val="204663"/>
                </a:solidFill>
              </a:rPr>
              <a:t>Other issues include stabilising namespaces for URIs especially an </a:t>
            </a:r>
            <a:r>
              <a:rPr lang="no" sz="2000">
                <a:solidFill>
                  <a:srgbClr val="204663"/>
                </a:solidFill>
              </a:rPr>
              <a:t>approach</a:t>
            </a:r>
            <a:r>
              <a:rPr lang="no" sz="2000">
                <a:solidFill>
                  <a:srgbClr val="204663"/>
                </a:solidFill>
              </a:rPr>
              <a:t> to versioned URIs.</a:t>
            </a:r>
            <a:endParaRPr sz="2000">
              <a:solidFill>
                <a:srgbClr val="204663"/>
              </a:solidFill>
            </a:endParaRPr>
          </a:p>
          <a:p>
            <a:pPr indent="-355600" lvl="0" marL="457200" rtl="0" algn="l">
              <a:spcBef>
                <a:spcPts val="0"/>
              </a:spcBef>
              <a:spcAft>
                <a:spcPts val="0"/>
              </a:spcAft>
              <a:buClr>
                <a:srgbClr val="204663"/>
              </a:buClr>
              <a:buSzPts val="2000"/>
              <a:buChar char="●"/>
            </a:pPr>
            <a:r>
              <a:rPr lang="no" sz="2000">
                <a:solidFill>
                  <a:srgbClr val="204663"/>
                </a:solidFill>
              </a:rPr>
              <a:t>Both documents for review before Annual Community Meeting</a:t>
            </a:r>
            <a:endParaRPr sz="2000">
              <a:solidFill>
                <a:srgbClr val="204663"/>
              </a:solidFill>
            </a:endParaRPr>
          </a:p>
        </p:txBody>
      </p:sp>
      <p:pic>
        <p:nvPicPr>
          <p:cNvPr id="858" name="Google Shape;858;p108"/>
          <p:cNvPicPr preferRelativeResize="0"/>
          <p:nvPr/>
        </p:nvPicPr>
        <p:blipFill>
          <a:blip r:embed="rId3">
            <a:alphaModFix/>
          </a:blip>
          <a:stretch>
            <a:fillRect/>
          </a:stretch>
        </p:blipFill>
        <p:spPr>
          <a:xfrm>
            <a:off x="5169800" y="534600"/>
            <a:ext cx="1383750" cy="3935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6"/>
          <p:cNvSpPr txBox="1"/>
          <p:nvPr>
            <p:ph type="title"/>
          </p:nvPr>
        </p:nvSpPr>
        <p:spPr>
          <a:xfrm>
            <a:off x="311700" y="2283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Pillar 3 - Alignment</a:t>
            </a:r>
            <a:endParaRPr sz="4100"/>
          </a:p>
        </p:txBody>
      </p:sp>
      <p:sp>
        <p:nvSpPr>
          <p:cNvPr id="255" name="Google Shape;255;p46"/>
          <p:cNvSpPr txBox="1"/>
          <p:nvPr>
            <p:ph idx="1" type="body"/>
          </p:nvPr>
        </p:nvSpPr>
        <p:spPr>
          <a:xfrm>
            <a:off x="311700" y="1152475"/>
            <a:ext cx="8561400" cy="364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o"/>
              <a:t> </a:t>
            </a:r>
            <a:endParaRPr/>
          </a:p>
        </p:txBody>
      </p:sp>
      <p:pic>
        <p:nvPicPr>
          <p:cNvPr id="256" name="Google Shape;256;p46"/>
          <p:cNvPicPr preferRelativeResize="0"/>
          <p:nvPr/>
        </p:nvPicPr>
        <p:blipFill>
          <a:blip r:embed="rId3">
            <a:alphaModFix/>
          </a:blip>
          <a:stretch>
            <a:fillRect/>
          </a:stretch>
        </p:blipFill>
        <p:spPr>
          <a:xfrm>
            <a:off x="3374000" y="317875"/>
            <a:ext cx="1383750" cy="393550"/>
          </a:xfrm>
          <a:prstGeom prst="rect">
            <a:avLst/>
          </a:prstGeom>
          <a:noFill/>
          <a:ln>
            <a:noFill/>
          </a:ln>
        </p:spPr>
      </p:pic>
      <p:pic>
        <p:nvPicPr>
          <p:cNvPr id="257" name="Google Shape;257;p46"/>
          <p:cNvPicPr preferRelativeResize="0"/>
          <p:nvPr/>
        </p:nvPicPr>
        <p:blipFill>
          <a:blip r:embed="rId4">
            <a:alphaModFix/>
          </a:blip>
          <a:stretch>
            <a:fillRect/>
          </a:stretch>
        </p:blipFill>
        <p:spPr>
          <a:xfrm>
            <a:off x="376400" y="801000"/>
            <a:ext cx="8561398" cy="426399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109"/>
          <p:cNvSpPr txBox="1"/>
          <p:nvPr>
            <p:ph type="title"/>
          </p:nvPr>
        </p:nvSpPr>
        <p:spPr>
          <a:xfrm>
            <a:off x="302997" y="21976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no" sz="3400">
                <a:solidFill>
                  <a:srgbClr val="777777"/>
                </a:solidFill>
                <a:highlight>
                  <a:srgbClr val="FFFFFF"/>
                </a:highlight>
                <a:latin typeface="Roboto"/>
                <a:ea typeface="Roboto"/>
                <a:cs typeface="Roboto"/>
                <a:sym typeface="Roboto"/>
              </a:rPr>
              <a:t>DDI Alliance and W3C collaboration</a:t>
            </a:r>
            <a:endParaRPr b="1" sz="3400"/>
          </a:p>
        </p:txBody>
      </p:sp>
      <p:sp>
        <p:nvSpPr>
          <p:cNvPr id="864" name="Google Shape;864;p109"/>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11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Alliance and W3C collaboration</a:t>
            </a:r>
            <a:endParaRPr sz="2300"/>
          </a:p>
        </p:txBody>
      </p:sp>
      <p:sp>
        <p:nvSpPr>
          <p:cNvPr id="870" name="Google Shape;870;p11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no"/>
              <a:t>What is the W3C?</a:t>
            </a:r>
            <a:endParaRPr/>
          </a:p>
          <a:p>
            <a:pPr indent="-342900" lvl="0" marL="457200" rtl="0" algn="l">
              <a:spcBef>
                <a:spcPts val="1200"/>
              </a:spcBef>
              <a:spcAft>
                <a:spcPts val="0"/>
              </a:spcAft>
              <a:buSzPts val="1800"/>
              <a:buChar char="●"/>
            </a:pPr>
            <a:r>
              <a:rPr lang="no"/>
              <a:t>overview</a:t>
            </a:r>
            <a:endParaRPr/>
          </a:p>
          <a:p>
            <a:pPr indent="0" lvl="0" marL="457200" rtl="0" algn="l">
              <a:spcBef>
                <a:spcPts val="1200"/>
              </a:spcBef>
              <a:spcAft>
                <a:spcPts val="0"/>
              </a:spcAft>
              <a:buNone/>
            </a:pPr>
            <a:r>
              <a:rPr lang="no" sz="1400"/>
              <a:t>The World Wide Web Consortium (W3C) is an international public-interest non-profit organization where member organizations, a full-time staff, and the public work together to develop web standards. Founded in 1994 by Tim Berners-Lee, its mission is to make the web work — for everyone.</a:t>
            </a:r>
            <a:endParaRPr sz="1400"/>
          </a:p>
          <a:p>
            <a:pPr indent="-342900" lvl="0" marL="457200" rtl="0" algn="l">
              <a:spcBef>
                <a:spcPts val="1200"/>
              </a:spcBef>
              <a:spcAft>
                <a:spcPts val="0"/>
              </a:spcAft>
              <a:buSzPts val="1800"/>
              <a:buChar char="●"/>
            </a:pPr>
            <a:r>
              <a:rPr lang="no"/>
              <a:t>examples of </a:t>
            </a:r>
            <a:r>
              <a:rPr lang="no" u="sng">
                <a:solidFill>
                  <a:schemeClr val="hlink"/>
                </a:solidFill>
                <a:hlinkClick r:id="rId3"/>
              </a:rPr>
              <a:t>W3C standards</a:t>
            </a:r>
            <a:r>
              <a:rPr lang="no"/>
              <a:t> (“Recommendations”)</a:t>
            </a:r>
            <a:endParaRPr/>
          </a:p>
          <a:p>
            <a:pPr indent="0" lvl="0" marL="457200" rtl="0" algn="l">
              <a:spcBef>
                <a:spcPts val="1200"/>
              </a:spcBef>
              <a:spcAft>
                <a:spcPts val="1200"/>
              </a:spcAft>
              <a:buNone/>
            </a:pPr>
            <a:r>
              <a:rPr lang="no" sz="1400"/>
              <a:t>HTML, CSS, DOM, XML, RDF, WebAssembly, PNG, Verifiable Credentials, EPUB, DCAT, JSON-LD, ODRL, OWL, PROV, SVG, SKOS…</a:t>
            </a:r>
            <a:endParaRPr sz="1400"/>
          </a:p>
        </p:txBody>
      </p:sp>
      <p:sp>
        <p:nvSpPr>
          <p:cNvPr id="871" name="Google Shape;871;p110"/>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11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Alliance and W3C collaboration</a:t>
            </a:r>
            <a:endParaRPr sz="2300"/>
          </a:p>
        </p:txBody>
      </p:sp>
      <p:sp>
        <p:nvSpPr>
          <p:cNvPr id="877" name="Google Shape;877;p11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The collaboration</a:t>
            </a:r>
            <a:endParaRPr/>
          </a:p>
          <a:p>
            <a:pPr indent="-342900" lvl="0" marL="457200" rtl="0" algn="l">
              <a:spcBef>
                <a:spcPts val="1200"/>
              </a:spcBef>
              <a:spcAft>
                <a:spcPts val="0"/>
              </a:spcAft>
              <a:buSzPts val="1800"/>
              <a:buChar char="●"/>
            </a:pPr>
            <a:r>
              <a:rPr lang="no"/>
              <a:t>main goal</a:t>
            </a:r>
            <a:endParaRPr/>
          </a:p>
          <a:p>
            <a:pPr indent="-317500" lvl="1" marL="914400" rtl="0" algn="l">
              <a:spcBef>
                <a:spcPts val="0"/>
              </a:spcBef>
              <a:spcAft>
                <a:spcPts val="0"/>
              </a:spcAft>
              <a:buSzPts val="1400"/>
              <a:buChar char="○"/>
            </a:pPr>
            <a:r>
              <a:rPr lang="no"/>
              <a:t>a W3C/DDI standard vocabulary for describing variables (VVD)</a:t>
            </a:r>
            <a:endParaRPr/>
          </a:p>
          <a:p>
            <a:pPr indent="-342900" lvl="0" marL="457200" rtl="0" algn="l">
              <a:spcBef>
                <a:spcPts val="0"/>
              </a:spcBef>
              <a:spcAft>
                <a:spcPts val="0"/>
              </a:spcAft>
              <a:buSzPts val="1800"/>
              <a:buChar char="●"/>
            </a:pPr>
            <a:r>
              <a:rPr lang="no"/>
              <a:t>how will it work?</a:t>
            </a:r>
            <a:endParaRPr/>
          </a:p>
          <a:p>
            <a:pPr indent="-317500" lvl="1" marL="914400" rtl="0" algn="l">
              <a:spcBef>
                <a:spcPts val="0"/>
              </a:spcBef>
              <a:spcAft>
                <a:spcPts val="0"/>
              </a:spcAft>
              <a:buSzPts val="1400"/>
              <a:buChar char="○"/>
            </a:pPr>
            <a:r>
              <a:rPr lang="no" u="sng">
                <a:solidFill>
                  <a:schemeClr val="hlink"/>
                </a:solidFill>
                <a:hlinkClick r:id="rId3"/>
              </a:rPr>
              <a:t>rechartering</a:t>
            </a:r>
            <a:r>
              <a:rPr lang="no"/>
              <a:t> of the Dataset Exchange Working Group</a:t>
            </a:r>
            <a:endParaRPr/>
          </a:p>
          <a:p>
            <a:pPr indent="-342900" lvl="0" marL="457200" rtl="0" algn="l">
              <a:spcBef>
                <a:spcPts val="0"/>
              </a:spcBef>
              <a:spcAft>
                <a:spcPts val="0"/>
              </a:spcAft>
              <a:buSzPts val="1800"/>
              <a:buChar char="●"/>
            </a:pPr>
            <a:r>
              <a:rPr lang="no"/>
              <a:t>other goals</a:t>
            </a:r>
            <a:endParaRPr/>
          </a:p>
          <a:p>
            <a:pPr indent="-317500" lvl="1" marL="914400" rtl="0" algn="l">
              <a:spcBef>
                <a:spcPts val="0"/>
              </a:spcBef>
              <a:spcAft>
                <a:spcPts val="0"/>
              </a:spcAft>
              <a:buSzPts val="1400"/>
              <a:buChar char="○"/>
            </a:pPr>
            <a:r>
              <a:rPr lang="no"/>
              <a:t>(tentatively) complete standardization of other works (</a:t>
            </a:r>
            <a:r>
              <a:rPr lang="no" u="sng">
                <a:solidFill>
                  <a:schemeClr val="hlink"/>
                </a:solidFill>
                <a:hlinkClick r:id="rId4"/>
              </a:rPr>
              <a:t>PROF</a:t>
            </a:r>
            <a:r>
              <a:rPr lang="no"/>
              <a:t>, </a:t>
            </a:r>
            <a:r>
              <a:rPr lang="no" u="sng">
                <a:solidFill>
                  <a:schemeClr val="hlink"/>
                </a:solidFill>
                <a:hlinkClick r:id="rId5"/>
              </a:rPr>
              <a:t>DQV</a:t>
            </a:r>
            <a:r>
              <a:rPr lang="no"/>
              <a:t>…)</a:t>
            </a:r>
            <a:endParaRPr/>
          </a:p>
          <a:p>
            <a:pPr indent="-317500" lvl="1" marL="914400" rtl="0" algn="l">
              <a:spcBef>
                <a:spcPts val="0"/>
              </a:spcBef>
              <a:spcAft>
                <a:spcPts val="0"/>
              </a:spcAft>
              <a:buSzPts val="1400"/>
              <a:buChar char="○"/>
            </a:pPr>
            <a:r>
              <a:rPr lang="no"/>
              <a:t>maintain existing standards (</a:t>
            </a:r>
            <a:r>
              <a:rPr lang="no" u="sng">
                <a:solidFill>
                  <a:schemeClr val="hlink"/>
                </a:solidFill>
                <a:hlinkClick r:id="rId6"/>
              </a:rPr>
              <a:t>DCAT</a:t>
            </a:r>
            <a:r>
              <a:rPr lang="no"/>
              <a:t>, </a:t>
            </a:r>
            <a:r>
              <a:rPr lang="no" u="sng">
                <a:solidFill>
                  <a:schemeClr val="hlink"/>
                </a:solidFill>
                <a:hlinkClick r:id="rId7"/>
              </a:rPr>
              <a:t>QB</a:t>
            </a:r>
            <a:r>
              <a:rPr lang="no"/>
              <a:t>...)</a:t>
            </a:r>
            <a:endParaRPr/>
          </a:p>
        </p:txBody>
      </p:sp>
      <p:sp>
        <p:nvSpPr>
          <p:cNvPr id="878" name="Google Shape;878;p111"/>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11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Alliance and W3C collaboration</a:t>
            </a:r>
            <a:endParaRPr sz="2300"/>
          </a:p>
        </p:txBody>
      </p:sp>
      <p:sp>
        <p:nvSpPr>
          <p:cNvPr id="884" name="Google Shape;884;p11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1800"/>
              <a:t>Where are we?</a:t>
            </a:r>
            <a:endParaRPr/>
          </a:p>
          <a:p>
            <a:pPr indent="-342900" lvl="0" marL="457200" rtl="0" algn="l">
              <a:spcBef>
                <a:spcPts val="1200"/>
              </a:spcBef>
              <a:spcAft>
                <a:spcPts val="0"/>
              </a:spcAft>
              <a:buSzPts val="1800"/>
              <a:buChar char="●"/>
            </a:pPr>
            <a:r>
              <a:rPr lang="no" sz="1800"/>
              <a:t>Letter of Intent under final review at W3C</a:t>
            </a:r>
            <a:endParaRPr/>
          </a:p>
          <a:p>
            <a:pPr indent="-342900" lvl="0" marL="457200" rtl="0" algn="l">
              <a:spcBef>
                <a:spcPts val="0"/>
              </a:spcBef>
              <a:spcAft>
                <a:spcPts val="0"/>
              </a:spcAft>
              <a:buSzPts val="1800"/>
              <a:buChar char="●"/>
            </a:pPr>
            <a:r>
              <a:rPr lang="no" sz="1800"/>
              <a:t>work at Dagstuhl</a:t>
            </a:r>
            <a:endParaRPr/>
          </a:p>
          <a:p>
            <a:pPr indent="-342900" lvl="1" marL="914400" rtl="0" algn="l">
              <a:spcBef>
                <a:spcPts val="0"/>
              </a:spcBef>
              <a:spcAft>
                <a:spcPts val="0"/>
              </a:spcAft>
              <a:buSzPts val="1800"/>
              <a:buChar char="○"/>
            </a:pPr>
            <a:r>
              <a:rPr lang="no" sz="1800"/>
              <a:t>creation of a </a:t>
            </a:r>
            <a:r>
              <a:rPr lang="no" sz="1800" u="sng">
                <a:solidFill>
                  <a:schemeClr val="hlink"/>
                </a:solidFill>
                <a:hlinkClick r:id="rId3"/>
              </a:rPr>
              <a:t>Community Group</a:t>
            </a:r>
            <a:r>
              <a:rPr lang="no" sz="1800"/>
              <a:t>, </a:t>
            </a:r>
            <a:r>
              <a:rPr lang="no" sz="1800" u="sng">
                <a:solidFill>
                  <a:schemeClr val="hlink"/>
                </a:solidFill>
                <a:hlinkClick r:id="rId4"/>
              </a:rPr>
              <a:t>GitHub repository</a:t>
            </a:r>
            <a:r>
              <a:rPr lang="no" sz="1800"/>
              <a:t>...</a:t>
            </a:r>
            <a:endParaRPr sz="1800"/>
          </a:p>
          <a:p>
            <a:pPr indent="-317500" lvl="1" marL="914400" rtl="0" algn="l">
              <a:spcBef>
                <a:spcPts val="0"/>
              </a:spcBef>
              <a:spcAft>
                <a:spcPts val="0"/>
              </a:spcAft>
              <a:buSzPts val="1400"/>
              <a:buChar char="○"/>
            </a:pPr>
            <a:r>
              <a:rPr lang="no" sz="1800"/>
              <a:t>review of the relevant standards</a:t>
            </a:r>
            <a:endParaRPr sz="1800"/>
          </a:p>
          <a:p>
            <a:pPr indent="-317500" lvl="1" marL="914400" rtl="0" algn="l">
              <a:spcBef>
                <a:spcPts val="0"/>
              </a:spcBef>
              <a:spcAft>
                <a:spcPts val="0"/>
              </a:spcAft>
              <a:buSzPts val="1400"/>
              <a:buChar char="○"/>
            </a:pPr>
            <a:r>
              <a:rPr lang="no" sz="1800" u="sng">
                <a:solidFill>
                  <a:schemeClr val="hlink"/>
                </a:solidFill>
                <a:hlinkClick r:id="rId5"/>
              </a:rPr>
              <a:t>use cases</a:t>
            </a:r>
            <a:endParaRPr sz="1800"/>
          </a:p>
        </p:txBody>
      </p:sp>
      <p:sp>
        <p:nvSpPr>
          <p:cNvPr id="885" name="Google Shape;885;p112"/>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id="890" name="Google Shape;890;p11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Alliance and W3C collaboration</a:t>
            </a:r>
            <a:endParaRPr sz="2300"/>
          </a:p>
        </p:txBody>
      </p:sp>
      <p:sp>
        <p:nvSpPr>
          <p:cNvPr id="891" name="Google Shape;891;p1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What now</a:t>
            </a:r>
            <a:r>
              <a:rPr lang="no" sz="1800"/>
              <a:t>?</a:t>
            </a:r>
            <a:endParaRPr/>
          </a:p>
          <a:p>
            <a:pPr indent="-342900" lvl="0" marL="457200" rtl="0" algn="l">
              <a:spcBef>
                <a:spcPts val="1200"/>
              </a:spcBef>
              <a:spcAft>
                <a:spcPts val="0"/>
              </a:spcAft>
              <a:buSzPts val="1800"/>
              <a:buChar char="●"/>
            </a:pPr>
            <a:r>
              <a:rPr lang="no"/>
              <a:t>work further on use cases</a:t>
            </a:r>
            <a:endParaRPr/>
          </a:p>
          <a:p>
            <a:pPr indent="-342900" lvl="0" marL="457200" rtl="0" algn="l">
              <a:spcBef>
                <a:spcPts val="0"/>
              </a:spcBef>
              <a:spcAft>
                <a:spcPts val="0"/>
              </a:spcAft>
              <a:buSzPts val="1800"/>
              <a:buChar char="●"/>
            </a:pPr>
            <a:r>
              <a:rPr lang="no"/>
              <a:t>prepare group launch</a:t>
            </a:r>
            <a:endParaRPr/>
          </a:p>
          <a:p>
            <a:pPr indent="-342900" lvl="0" marL="457200" rtl="0" algn="l">
              <a:spcBef>
                <a:spcPts val="0"/>
              </a:spcBef>
              <a:spcAft>
                <a:spcPts val="0"/>
              </a:spcAft>
              <a:buSzPts val="1800"/>
              <a:buChar char="●"/>
            </a:pPr>
            <a:r>
              <a:rPr lang="no"/>
              <a:t>recruit members</a:t>
            </a:r>
            <a:endParaRPr sz="1800"/>
          </a:p>
        </p:txBody>
      </p:sp>
      <p:sp>
        <p:nvSpPr>
          <p:cNvPr id="892" name="Google Shape;892;p113"/>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sp>
        <p:nvSpPr>
          <p:cNvPr id="897" name="Google Shape;897;p11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sz="2300">
                <a:solidFill>
                  <a:srgbClr val="777777"/>
                </a:solidFill>
                <a:highlight>
                  <a:srgbClr val="FFFFFF"/>
                </a:highlight>
                <a:latin typeface="Roboto"/>
                <a:ea typeface="Roboto"/>
                <a:cs typeface="Roboto"/>
                <a:sym typeface="Roboto"/>
              </a:rPr>
              <a:t>DDI Alliance and W3C collaboration</a:t>
            </a:r>
            <a:endParaRPr sz="2300"/>
          </a:p>
        </p:txBody>
      </p:sp>
      <p:sp>
        <p:nvSpPr>
          <p:cNvPr id="898" name="Google Shape;898;p1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How to contribute?</a:t>
            </a:r>
            <a:endParaRPr/>
          </a:p>
          <a:p>
            <a:pPr indent="-342900" lvl="0" marL="457200" rtl="0" algn="l">
              <a:spcBef>
                <a:spcPts val="1200"/>
              </a:spcBef>
              <a:spcAft>
                <a:spcPts val="0"/>
              </a:spcAft>
              <a:buSzPts val="1800"/>
              <a:buChar char="●"/>
            </a:pPr>
            <a:r>
              <a:rPr lang="no"/>
              <a:t>join the Community Group</a:t>
            </a:r>
            <a:endParaRPr/>
          </a:p>
          <a:p>
            <a:pPr indent="-342900" lvl="0" marL="457200" rtl="0" algn="l">
              <a:spcBef>
                <a:spcPts val="0"/>
              </a:spcBef>
              <a:spcAft>
                <a:spcPts val="0"/>
              </a:spcAft>
              <a:buSzPts val="1800"/>
              <a:buChar char="●"/>
            </a:pPr>
            <a:r>
              <a:rPr lang="no"/>
              <a:t>suggest use cases</a:t>
            </a:r>
            <a:endParaRPr/>
          </a:p>
          <a:p>
            <a:pPr indent="-342900" lvl="0" marL="457200" rtl="0" algn="l">
              <a:spcBef>
                <a:spcPts val="0"/>
              </a:spcBef>
              <a:spcAft>
                <a:spcPts val="0"/>
              </a:spcAft>
              <a:buSzPts val="1800"/>
              <a:buChar char="●"/>
            </a:pPr>
            <a:r>
              <a:rPr lang="no"/>
              <a:t>feedback on existing material</a:t>
            </a:r>
            <a:endParaRPr sz="1800"/>
          </a:p>
        </p:txBody>
      </p:sp>
      <p:sp>
        <p:nvSpPr>
          <p:cNvPr id="899" name="Google Shape;899;p114"/>
          <p:cNvSpPr/>
          <p:nvPr/>
        </p:nvSpPr>
        <p:spPr>
          <a:xfrm rot="1943744">
            <a:off x="7611178" y="100495"/>
            <a:ext cx="1292920" cy="141443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1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sz="6000"/>
              <a:t>DDI Common Core</a:t>
            </a:r>
            <a:endParaRPr sz="6000"/>
          </a:p>
          <a:p>
            <a:pPr indent="0" lvl="0" marL="0" rtl="0" algn="l">
              <a:spcBef>
                <a:spcPts val="0"/>
              </a:spcBef>
              <a:spcAft>
                <a:spcPts val="0"/>
              </a:spcAft>
              <a:buNone/>
            </a:pPr>
            <a:r>
              <a:t/>
            </a:r>
            <a:endParaRPr sz="6000"/>
          </a:p>
          <a:p>
            <a:pPr indent="0" lvl="0" marL="0" rtl="0" algn="l">
              <a:spcBef>
                <a:spcPts val="0"/>
              </a:spcBef>
              <a:spcAft>
                <a:spcPts val="0"/>
              </a:spcAft>
              <a:buNone/>
            </a:pPr>
            <a:r>
              <a:t/>
            </a:r>
            <a:endParaRPr sz="6000"/>
          </a:p>
          <a:p>
            <a:pPr indent="0" lvl="0" marL="0" rtl="0" algn="l">
              <a:spcBef>
                <a:spcPts val="0"/>
              </a:spcBef>
              <a:spcAft>
                <a:spcPts val="0"/>
              </a:spcAft>
              <a:buNone/>
            </a:pPr>
            <a:r>
              <a:t/>
            </a:r>
            <a:endParaRPr sz="3444"/>
          </a:p>
        </p:txBody>
      </p:sp>
      <p:sp>
        <p:nvSpPr>
          <p:cNvPr id="905" name="Google Shape;905;p115"/>
          <p:cNvSpPr txBox="1"/>
          <p:nvPr>
            <p:ph idx="1" type="body"/>
          </p:nvPr>
        </p:nvSpPr>
        <p:spPr>
          <a:xfrm>
            <a:off x="311700" y="1467250"/>
            <a:ext cx="8520600" cy="3416400"/>
          </a:xfrm>
          <a:prstGeom prst="rect">
            <a:avLst/>
          </a:prstGeom>
        </p:spPr>
        <p:txBody>
          <a:bodyPr anchorCtr="0" anchor="t" bIns="91425" lIns="91425" spcFirstLastPara="1" rIns="91425" wrap="square" tIns="91425">
            <a:normAutofit/>
          </a:bodyPr>
          <a:lstStyle/>
          <a:p>
            <a:pPr indent="0" lvl="0" marL="0" rtl="0" algn="l">
              <a:lnSpc>
                <a:spcPct val="90000"/>
              </a:lnSpc>
              <a:spcBef>
                <a:spcPts val="1000"/>
              </a:spcBef>
              <a:spcAft>
                <a:spcPts val="0"/>
              </a:spcAft>
              <a:buClr>
                <a:schemeClr val="dk1"/>
              </a:buClr>
              <a:buSzPts val="1100"/>
              <a:buFont typeface="Arial"/>
              <a:buNone/>
            </a:pPr>
            <a:r>
              <a:rPr lang="no" sz="2400">
                <a:solidFill>
                  <a:schemeClr val="dk1"/>
                </a:solidFill>
              </a:rPr>
              <a:t>Proposed ISO/DAPS 25955</a:t>
            </a:r>
            <a:endParaRPr sz="2400">
              <a:solidFill>
                <a:schemeClr val="dk1"/>
              </a:solidFill>
            </a:endParaRPr>
          </a:p>
          <a:p>
            <a:pPr indent="0" lvl="0" marL="0" rtl="0" algn="l">
              <a:spcBef>
                <a:spcPts val="0"/>
              </a:spcBef>
              <a:spcAft>
                <a:spcPts val="1200"/>
              </a:spcAft>
              <a:buNone/>
            </a:pPr>
            <a:r>
              <a:t/>
            </a:r>
            <a:endParaRPr/>
          </a:p>
        </p:txBody>
      </p:sp>
      <p:sp>
        <p:nvSpPr>
          <p:cNvPr id="906" name="Google Shape;906;p115"/>
          <p:cNvSpPr/>
          <p:nvPr/>
        </p:nvSpPr>
        <p:spPr>
          <a:xfrm rot="1556284">
            <a:off x="7115183" y="78248"/>
            <a:ext cx="1875860" cy="1414443"/>
          </a:xfrm>
          <a:prstGeom prst="star5">
            <a:avLst>
              <a:gd fmla="val 19098" name="adj"/>
              <a:gd fmla="val 105146" name="hf"/>
              <a:gd fmla="val 110557" name="vf"/>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Wendy Thomas</a:t>
            </a:r>
            <a:endParaRPr sz="1100"/>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p1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ts val="990"/>
              <a:buFont typeface="Arial"/>
              <a:buNone/>
            </a:pPr>
            <a:r>
              <a:rPr lang="no" sz="4400"/>
              <a:t>Why a “Common Core”</a:t>
            </a:r>
            <a:endParaRPr/>
          </a:p>
        </p:txBody>
      </p:sp>
      <p:sp>
        <p:nvSpPr>
          <p:cNvPr id="912" name="Google Shape;912;p116"/>
          <p:cNvSpPr txBox="1"/>
          <p:nvPr>
            <p:ph idx="1" type="body"/>
          </p:nvPr>
        </p:nvSpPr>
        <p:spPr>
          <a:xfrm>
            <a:off x="311700" y="1152475"/>
            <a:ext cx="8520600" cy="3789300"/>
          </a:xfrm>
          <a:prstGeom prst="rect">
            <a:avLst/>
          </a:prstGeom>
        </p:spPr>
        <p:txBody>
          <a:bodyPr anchorCtr="0" anchor="t" bIns="91425" lIns="91425" spcFirstLastPara="1" rIns="91425" wrap="square" tIns="91425">
            <a:normAutofit fontScale="92500" lnSpcReduction="20000"/>
          </a:bodyPr>
          <a:lstStyle/>
          <a:p>
            <a:pPr indent="-393065" lvl="0" marL="457200" rtl="0" algn="l">
              <a:lnSpc>
                <a:spcPct val="90000"/>
              </a:lnSpc>
              <a:spcBef>
                <a:spcPts val="1000"/>
              </a:spcBef>
              <a:spcAft>
                <a:spcPts val="0"/>
              </a:spcAft>
              <a:buClr>
                <a:schemeClr val="dk1"/>
              </a:buClr>
              <a:buSzPct val="100000"/>
              <a:buChar char="●"/>
            </a:pPr>
            <a:r>
              <a:rPr lang="no" sz="2800">
                <a:solidFill>
                  <a:schemeClr val="dk1"/>
                </a:solidFill>
              </a:rPr>
              <a:t>Reason for pursuing ISO certification</a:t>
            </a:r>
            <a:endParaRPr sz="2800">
              <a:solidFill>
                <a:schemeClr val="dk1"/>
              </a:solidFill>
            </a:endParaRPr>
          </a:p>
          <a:p>
            <a:pPr indent="-393065" lvl="0" marL="457200" rtl="0" algn="l">
              <a:lnSpc>
                <a:spcPct val="90000"/>
              </a:lnSpc>
              <a:spcBef>
                <a:spcPts val="0"/>
              </a:spcBef>
              <a:spcAft>
                <a:spcPts val="0"/>
              </a:spcAft>
              <a:buSzPct val="100000"/>
              <a:buChar char="●"/>
            </a:pPr>
            <a:r>
              <a:rPr lang="no" sz="2800">
                <a:solidFill>
                  <a:schemeClr val="dk1"/>
                </a:solidFill>
              </a:rPr>
              <a:t>The draft ISO standard, based entirely on the Common Core document</a:t>
            </a:r>
            <a:r>
              <a:rPr lang="no" sz="2800">
                <a:solidFill>
                  <a:schemeClr val="dk1"/>
                </a:solidFill>
                <a:uFill>
                  <a:noFill/>
                </a:uFill>
                <a:hlinkClick r:id="rId3">
                  <a:extLst>
                    <a:ext uri="{A12FA001-AC4F-418D-AE19-62706E023703}">
                      <ahyp:hlinkClr val="tx"/>
                    </a:ext>
                  </a:extLst>
                </a:hlinkClick>
              </a:rPr>
              <a:t> </a:t>
            </a:r>
            <a:r>
              <a:rPr lang="no" sz="2800" u="sng">
                <a:solidFill>
                  <a:schemeClr val="accent5"/>
                </a:solidFill>
                <a:hlinkClick r:id="rId4">
                  <a:extLst>
                    <a:ext uri="{A12FA001-AC4F-418D-AE19-62706E023703}">
                      <ahyp:hlinkClr val="tx"/>
                    </a:ext>
                  </a:extLst>
                </a:hlinkClick>
              </a:rPr>
              <a:t>https://ddialliance.org/common_core</a:t>
            </a:r>
            <a:endParaRPr sz="2800" u="sng">
              <a:solidFill>
                <a:schemeClr val="accent5"/>
              </a:solidFill>
            </a:endParaRPr>
          </a:p>
          <a:p>
            <a:pPr indent="-393065" lvl="0" marL="457200" rtl="0" algn="l">
              <a:lnSpc>
                <a:spcPct val="90000"/>
              </a:lnSpc>
              <a:spcBef>
                <a:spcPts val="0"/>
              </a:spcBef>
              <a:spcAft>
                <a:spcPts val="0"/>
              </a:spcAft>
              <a:buClr>
                <a:schemeClr val="dk1"/>
              </a:buClr>
              <a:buSzPct val="100000"/>
              <a:buChar char="●"/>
            </a:pPr>
            <a:r>
              <a:rPr lang="no" sz="2800">
                <a:solidFill>
                  <a:schemeClr val="dk1"/>
                </a:solidFill>
              </a:rPr>
              <a:t>It is a description of those elements common to all the DDI standards</a:t>
            </a:r>
            <a:endParaRPr sz="2800">
              <a:solidFill>
                <a:schemeClr val="dk1"/>
              </a:solidFill>
            </a:endParaRPr>
          </a:p>
          <a:p>
            <a:pPr indent="-393065" lvl="0" marL="457200" rtl="0" algn="l">
              <a:lnSpc>
                <a:spcPct val="90000"/>
              </a:lnSpc>
              <a:spcBef>
                <a:spcPts val="0"/>
              </a:spcBef>
              <a:spcAft>
                <a:spcPts val="0"/>
              </a:spcAft>
              <a:buClr>
                <a:schemeClr val="dk1"/>
              </a:buClr>
              <a:buSzPct val="100000"/>
              <a:buChar char="●"/>
            </a:pPr>
            <a:r>
              <a:rPr lang="no" sz="2800">
                <a:solidFill>
                  <a:schemeClr val="dk1"/>
                </a:solidFill>
              </a:rPr>
              <a:t>Capture the </a:t>
            </a:r>
            <a:r>
              <a:rPr b="1" lang="no" sz="2800">
                <a:solidFill>
                  <a:schemeClr val="dk1"/>
                </a:solidFill>
              </a:rPr>
              <a:t>underlying conceptual basis for data</a:t>
            </a:r>
            <a:r>
              <a:rPr lang="no" sz="2800">
                <a:solidFill>
                  <a:schemeClr val="dk1"/>
                </a:solidFill>
              </a:rPr>
              <a:t>:</a:t>
            </a:r>
            <a:endParaRPr sz="2800">
              <a:solidFill>
                <a:schemeClr val="dk1"/>
              </a:solidFill>
            </a:endParaRPr>
          </a:p>
          <a:p>
            <a:pPr indent="-369569" lvl="1" marL="914400" rtl="0" algn="l">
              <a:lnSpc>
                <a:spcPct val="90000"/>
              </a:lnSpc>
              <a:spcBef>
                <a:spcPts val="0"/>
              </a:spcBef>
              <a:spcAft>
                <a:spcPts val="0"/>
              </a:spcAft>
              <a:buClr>
                <a:schemeClr val="dk1"/>
              </a:buClr>
              <a:buSzPct val="100000"/>
              <a:buChar char="○"/>
            </a:pPr>
            <a:r>
              <a:rPr lang="no" sz="2400">
                <a:solidFill>
                  <a:schemeClr val="dk1"/>
                </a:solidFill>
              </a:rPr>
              <a:t>Variable cascade</a:t>
            </a:r>
            <a:endParaRPr sz="2400">
              <a:solidFill>
                <a:schemeClr val="dk1"/>
              </a:solidFill>
            </a:endParaRPr>
          </a:p>
          <a:p>
            <a:pPr indent="-369569" lvl="1" marL="914400" rtl="0" algn="l">
              <a:lnSpc>
                <a:spcPct val="90000"/>
              </a:lnSpc>
              <a:spcBef>
                <a:spcPts val="0"/>
              </a:spcBef>
              <a:spcAft>
                <a:spcPts val="0"/>
              </a:spcAft>
              <a:buClr>
                <a:schemeClr val="dk1"/>
              </a:buClr>
              <a:buSzPct val="100000"/>
              <a:buChar char="○"/>
            </a:pPr>
            <a:r>
              <a:rPr lang="no" sz="2400">
                <a:solidFill>
                  <a:schemeClr val="dk1"/>
                </a:solidFill>
              </a:rPr>
              <a:t>Unit cascade</a:t>
            </a:r>
            <a:endParaRPr sz="2400">
              <a:solidFill>
                <a:schemeClr val="dk1"/>
              </a:solidFill>
            </a:endParaRPr>
          </a:p>
          <a:p>
            <a:pPr indent="-369569" lvl="1" marL="914400" rtl="0" algn="l">
              <a:lnSpc>
                <a:spcPct val="90000"/>
              </a:lnSpc>
              <a:spcBef>
                <a:spcPts val="0"/>
              </a:spcBef>
              <a:spcAft>
                <a:spcPts val="0"/>
              </a:spcAft>
              <a:buClr>
                <a:schemeClr val="dk1"/>
              </a:buClr>
              <a:buSzPct val="100000"/>
              <a:buChar char="○"/>
            </a:pPr>
            <a:r>
              <a:rPr lang="no" sz="2400">
                <a:solidFill>
                  <a:schemeClr val="dk1"/>
                </a:solidFill>
              </a:rPr>
              <a:t>Value domains</a:t>
            </a:r>
            <a:endParaRPr sz="2400">
              <a:solidFill>
                <a:schemeClr val="dk1"/>
              </a:solidFill>
            </a:endParaRPr>
          </a:p>
          <a:p>
            <a:pPr indent="-369569" lvl="1" marL="914400" rtl="0" algn="l">
              <a:lnSpc>
                <a:spcPct val="90000"/>
              </a:lnSpc>
              <a:spcBef>
                <a:spcPts val="0"/>
              </a:spcBef>
              <a:spcAft>
                <a:spcPts val="0"/>
              </a:spcAft>
              <a:buClr>
                <a:schemeClr val="dk1"/>
              </a:buClr>
              <a:buSzPct val="100000"/>
              <a:buChar char="○"/>
            </a:pPr>
            <a:r>
              <a:rPr lang="no" sz="2400">
                <a:solidFill>
                  <a:schemeClr val="dk1"/>
                </a:solidFill>
              </a:rPr>
              <a:t>Data lifecycle</a:t>
            </a:r>
            <a:endParaRPr sz="2400">
              <a:solidFill>
                <a:schemeClr val="dk1"/>
              </a:solidFill>
            </a:endParaRPr>
          </a:p>
          <a:p>
            <a:pPr indent="-369569" lvl="1" marL="914400" rtl="0" algn="l">
              <a:lnSpc>
                <a:spcPct val="90000"/>
              </a:lnSpc>
              <a:spcBef>
                <a:spcPts val="0"/>
              </a:spcBef>
              <a:spcAft>
                <a:spcPts val="0"/>
              </a:spcAft>
              <a:buClr>
                <a:schemeClr val="dk1"/>
              </a:buClr>
              <a:buSzPct val="100000"/>
              <a:buChar char="○"/>
            </a:pPr>
            <a:r>
              <a:rPr lang="no" sz="2400">
                <a:solidFill>
                  <a:schemeClr val="dk1"/>
                </a:solidFill>
              </a:rPr>
              <a:t>Model driven architecture (PIM versus PSM)</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1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sz="4400"/>
              <a:t>Variable vs. Description of a Variable</a:t>
            </a:r>
            <a:endParaRPr/>
          </a:p>
        </p:txBody>
      </p:sp>
      <p:sp>
        <p:nvSpPr>
          <p:cNvPr id="918" name="Google Shape;918;p117"/>
          <p:cNvSpPr txBox="1"/>
          <p:nvPr>
            <p:ph idx="1" type="body"/>
          </p:nvPr>
        </p:nvSpPr>
        <p:spPr>
          <a:xfrm>
            <a:off x="311700" y="1512225"/>
            <a:ext cx="8520600" cy="3416400"/>
          </a:xfrm>
          <a:prstGeom prst="rect">
            <a:avLst/>
          </a:prstGeom>
        </p:spPr>
        <p:txBody>
          <a:bodyPr anchorCtr="0" anchor="t" bIns="91425" lIns="91425" spcFirstLastPara="1" rIns="91425" wrap="square" tIns="91425">
            <a:normAutofit lnSpcReduction="10000"/>
          </a:bodyPr>
          <a:lstStyle/>
          <a:p>
            <a:pPr indent="-406400" lvl="0" marL="457200" rtl="0" algn="l">
              <a:lnSpc>
                <a:spcPct val="90000"/>
              </a:lnSpc>
              <a:spcBef>
                <a:spcPts val="1000"/>
              </a:spcBef>
              <a:spcAft>
                <a:spcPts val="0"/>
              </a:spcAft>
              <a:buClr>
                <a:schemeClr val="dk1"/>
              </a:buClr>
              <a:buSzPts val="2800"/>
              <a:buChar char="●"/>
            </a:pPr>
            <a:r>
              <a:rPr lang="no" sz="2800">
                <a:solidFill>
                  <a:schemeClr val="dk1"/>
                </a:solidFill>
              </a:rPr>
              <a:t>DDI standards describe variables, even though the names of classes in those descriptions have the term variable in them.</a:t>
            </a: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no" sz="2800">
                <a:solidFill>
                  <a:schemeClr val="dk1"/>
                </a:solidFill>
              </a:rPr>
              <a:t>A variable is a mapping from a sample (a subset of a population) to a value domain.</a:t>
            </a: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no" sz="2800">
                <a:solidFill>
                  <a:schemeClr val="dk1"/>
                </a:solidFill>
              </a:rPr>
              <a:t>The Variable Cascade, Unit Cascade, and Value Domains describe variables. </a:t>
            </a:r>
            <a:endParaRPr sz="2800">
              <a:solidFill>
                <a:schemeClr val="dk1"/>
              </a:solidFill>
            </a:endParaRPr>
          </a:p>
          <a:p>
            <a:pPr indent="0" lvl="0" marL="0" rtl="0" algn="l">
              <a:spcBef>
                <a:spcPts val="0"/>
              </a:spcBef>
              <a:spcAft>
                <a:spcPts val="1200"/>
              </a:spcAft>
              <a:buNone/>
            </a:pPr>
            <a:r>
              <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pic>
        <p:nvPicPr>
          <p:cNvPr id="923" name="Google Shape;923;p118"/>
          <p:cNvPicPr preferRelativeResize="0"/>
          <p:nvPr/>
        </p:nvPicPr>
        <p:blipFill>
          <a:blip r:embed="rId3">
            <a:alphaModFix/>
          </a:blip>
          <a:stretch>
            <a:fillRect/>
          </a:stretch>
        </p:blipFill>
        <p:spPr>
          <a:xfrm>
            <a:off x="1057650" y="152400"/>
            <a:ext cx="6399988" cy="48387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7"/>
          <p:cNvSpPr txBox="1"/>
          <p:nvPr>
            <p:ph idx="1" type="subTitle"/>
          </p:nvPr>
        </p:nvSpPr>
        <p:spPr>
          <a:xfrm>
            <a:off x="4371319" y="1662242"/>
            <a:ext cx="4221900" cy="15993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1800"/>
              <a:buNone/>
            </a:pPr>
            <a:r>
              <a:rPr lang="no"/>
              <a:t>Background and scope</a:t>
            </a:r>
            <a:endParaRPr/>
          </a:p>
          <a:p>
            <a:pPr indent="0" lvl="0" marL="0" rtl="0" algn="l">
              <a:lnSpc>
                <a:spcPct val="100000"/>
              </a:lnSpc>
              <a:spcBef>
                <a:spcPts val="900"/>
              </a:spcBef>
              <a:spcAft>
                <a:spcPts val="0"/>
              </a:spcAft>
              <a:buSzPts val="2300"/>
              <a:buNone/>
            </a:pPr>
            <a:r>
              <a:rPr lang="no"/>
              <a:t>Purpose and objectives</a:t>
            </a:r>
            <a:endParaRPr/>
          </a:p>
          <a:p>
            <a:pPr indent="0" lvl="0" marL="0" rtl="0" algn="l">
              <a:lnSpc>
                <a:spcPct val="100000"/>
              </a:lnSpc>
              <a:spcBef>
                <a:spcPts val="900"/>
              </a:spcBef>
              <a:spcAft>
                <a:spcPts val="0"/>
              </a:spcAft>
              <a:buSzPts val="2300"/>
              <a:buNone/>
            </a:pPr>
            <a:r>
              <a:rPr lang="no"/>
              <a:t>Deliverables</a:t>
            </a:r>
            <a:endParaRPr/>
          </a:p>
          <a:p>
            <a:pPr indent="0" lvl="0" marL="0" rtl="0" algn="l">
              <a:lnSpc>
                <a:spcPct val="100000"/>
              </a:lnSpc>
              <a:spcBef>
                <a:spcPts val="900"/>
              </a:spcBef>
              <a:spcAft>
                <a:spcPts val="0"/>
              </a:spcAft>
              <a:buSzPts val="2300"/>
              <a:buNone/>
            </a:pPr>
            <a:r>
              <a:rPr lang="no"/>
              <a:t>Current member institutions</a:t>
            </a:r>
            <a:endParaRPr/>
          </a:p>
          <a:p>
            <a:pPr indent="0" lvl="0" marL="0" rtl="0" algn="l">
              <a:lnSpc>
                <a:spcPct val="100000"/>
              </a:lnSpc>
              <a:spcBef>
                <a:spcPts val="900"/>
              </a:spcBef>
              <a:spcAft>
                <a:spcPts val="0"/>
              </a:spcAft>
              <a:buSzPts val="1800"/>
              <a:buNone/>
            </a:pPr>
            <a:br>
              <a:rPr lang="no"/>
            </a:br>
            <a:br>
              <a:rPr lang="no"/>
            </a:br>
            <a:endParaRPr/>
          </a:p>
          <a:p>
            <a:pPr indent="0" lvl="0" marL="0" rtl="0" algn="l">
              <a:lnSpc>
                <a:spcPct val="100000"/>
              </a:lnSpc>
              <a:spcBef>
                <a:spcPts val="900"/>
              </a:spcBef>
              <a:spcAft>
                <a:spcPts val="0"/>
              </a:spcAft>
              <a:buSzPts val="1800"/>
              <a:buNone/>
            </a:pPr>
            <a:r>
              <a:t/>
            </a:r>
            <a:endParaRPr/>
          </a:p>
          <a:p>
            <a:pPr indent="0" lvl="0" marL="0" rtl="0" algn="l">
              <a:lnSpc>
                <a:spcPct val="100000"/>
              </a:lnSpc>
              <a:spcBef>
                <a:spcPts val="900"/>
              </a:spcBef>
              <a:spcAft>
                <a:spcPts val="0"/>
              </a:spcAft>
              <a:buSzPts val="1800"/>
              <a:buNone/>
            </a:pPr>
            <a:r>
              <a:t/>
            </a:r>
            <a:endParaRPr/>
          </a:p>
          <a:p>
            <a:pPr indent="0" lvl="0" marL="0" rtl="0" algn="l">
              <a:lnSpc>
                <a:spcPct val="100000"/>
              </a:lnSpc>
              <a:spcBef>
                <a:spcPts val="900"/>
              </a:spcBef>
              <a:spcAft>
                <a:spcPts val="0"/>
              </a:spcAft>
              <a:buSzPts val="1800"/>
              <a:buNone/>
            </a:pPr>
            <a:r>
              <a:t/>
            </a:r>
            <a:endParaRPr/>
          </a:p>
          <a:p>
            <a:pPr indent="0" lvl="0" marL="0" rtl="0" algn="l">
              <a:lnSpc>
                <a:spcPct val="100000"/>
              </a:lnSpc>
              <a:spcBef>
                <a:spcPts val="900"/>
              </a:spcBef>
              <a:spcAft>
                <a:spcPts val="0"/>
              </a:spcAft>
              <a:buSzPts val="1500"/>
              <a:buNone/>
            </a:pPr>
            <a:r>
              <a:t/>
            </a:r>
            <a:endParaRPr b="1" i="1"/>
          </a:p>
        </p:txBody>
      </p:sp>
      <p:sp>
        <p:nvSpPr>
          <p:cNvPr id="264" name="Google Shape;264;p47"/>
          <p:cNvSpPr/>
          <p:nvPr/>
        </p:nvSpPr>
        <p:spPr>
          <a:xfrm>
            <a:off x="4312611" y="503866"/>
            <a:ext cx="4564500" cy="99090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None/>
            </a:pPr>
            <a:r>
              <a:rPr b="1" lang="no" sz="2700">
                <a:solidFill>
                  <a:srgbClr val="FFFFFF"/>
                </a:solidFill>
                <a:latin typeface="Georgia"/>
                <a:ea typeface="Georgia"/>
                <a:cs typeface="Georgia"/>
                <a:sym typeface="Georgia"/>
              </a:rPr>
              <a:t>The new DDI Qualitative Data Working Group</a:t>
            </a:r>
            <a:endParaRPr b="0" sz="2000" strike="noStrike">
              <a:solidFill>
                <a:schemeClr val="dk1"/>
              </a:solidFill>
              <a:latin typeface="Calibri"/>
              <a:ea typeface="Calibri"/>
              <a:cs typeface="Calibri"/>
              <a:sym typeface="Calibri"/>
            </a:endParaRPr>
          </a:p>
        </p:txBody>
      </p:sp>
      <p:sp>
        <p:nvSpPr>
          <p:cNvPr id="265" name="Google Shape;265;p47"/>
          <p:cNvSpPr/>
          <p:nvPr/>
        </p:nvSpPr>
        <p:spPr>
          <a:xfrm>
            <a:off x="371475" y="307181"/>
            <a:ext cx="2628900" cy="13863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266" name="Google Shape;266;p47"/>
          <p:cNvSpPr/>
          <p:nvPr/>
        </p:nvSpPr>
        <p:spPr>
          <a:xfrm>
            <a:off x="213214" y="4325816"/>
            <a:ext cx="1164300" cy="6501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pic>
        <p:nvPicPr>
          <p:cNvPr descr="Logo National Research Data Infrastructure" id="267" name="Google Shape;267;p47"/>
          <p:cNvPicPr preferRelativeResize="0"/>
          <p:nvPr/>
        </p:nvPicPr>
        <p:blipFill rotWithShape="1">
          <a:blip r:embed="rId3">
            <a:alphaModFix/>
          </a:blip>
          <a:srcRect b="0" l="0" r="0" t="0"/>
          <a:stretch/>
        </p:blipFill>
        <p:spPr>
          <a:xfrm>
            <a:off x="428951" y="4436606"/>
            <a:ext cx="707499" cy="447139"/>
          </a:xfrm>
          <a:prstGeom prst="rect">
            <a:avLst/>
          </a:prstGeom>
          <a:noFill/>
          <a:ln>
            <a:noFill/>
          </a:ln>
        </p:spPr>
      </p:pic>
      <p:pic>
        <p:nvPicPr>
          <p:cNvPr id="268" name="Google Shape;268;p47"/>
          <p:cNvPicPr preferRelativeResize="0"/>
          <p:nvPr/>
        </p:nvPicPr>
        <p:blipFill rotWithShape="1">
          <a:blip r:embed="rId4">
            <a:alphaModFix/>
          </a:blip>
          <a:srcRect b="0" l="0" r="0" t="0"/>
          <a:stretch/>
        </p:blipFill>
        <p:spPr>
          <a:xfrm>
            <a:off x="630498" y="590442"/>
            <a:ext cx="2909189" cy="1737957"/>
          </a:xfrm>
          <a:prstGeom prst="rect">
            <a:avLst/>
          </a:prstGeom>
          <a:noFill/>
          <a:ln>
            <a:noFill/>
          </a:ln>
        </p:spPr>
      </p:pic>
      <p:pic>
        <p:nvPicPr>
          <p:cNvPr id="269" name="Google Shape;269;p47"/>
          <p:cNvPicPr preferRelativeResize="0"/>
          <p:nvPr/>
        </p:nvPicPr>
        <p:blipFill rotWithShape="1">
          <a:blip r:embed="rId5">
            <a:alphaModFix/>
          </a:blip>
          <a:srcRect b="0" l="0" r="0" t="0"/>
          <a:stretch/>
        </p:blipFill>
        <p:spPr>
          <a:xfrm>
            <a:off x="213205" y="3445779"/>
            <a:ext cx="1841907" cy="990825"/>
          </a:xfrm>
          <a:prstGeom prst="rect">
            <a:avLst/>
          </a:prstGeom>
          <a:noFill/>
          <a:ln>
            <a:noFill/>
          </a:ln>
        </p:spPr>
      </p:pic>
      <p:sp>
        <p:nvSpPr>
          <p:cNvPr id="270" name="Google Shape;270;p47"/>
          <p:cNvSpPr txBox="1"/>
          <p:nvPr/>
        </p:nvSpPr>
        <p:spPr>
          <a:xfrm>
            <a:off x="4312610" y="3721351"/>
            <a:ext cx="4221900" cy="735600"/>
          </a:xfrm>
          <a:prstGeom prst="rect">
            <a:avLst/>
          </a:prstGeom>
          <a:noFill/>
          <a:ln>
            <a:noFill/>
          </a:ln>
        </p:spPr>
        <p:txBody>
          <a:bodyPr anchorCtr="0" anchor="t" bIns="0" lIns="0" spcFirstLastPara="1" rIns="0" wrap="square" tIns="0">
            <a:normAutofit/>
          </a:bodyPr>
          <a:lstStyle/>
          <a:p>
            <a:pPr indent="0" lvl="0" marL="0" marR="0" rtl="0" algn="l">
              <a:lnSpc>
                <a:spcPct val="100000"/>
              </a:lnSpc>
              <a:spcBef>
                <a:spcPts val="0"/>
              </a:spcBef>
              <a:spcAft>
                <a:spcPts val="0"/>
              </a:spcAft>
              <a:buClr>
                <a:srgbClr val="009ED4"/>
              </a:buClr>
              <a:buSzPts val="1500"/>
              <a:buFont typeface="Noto Sans Symbols"/>
              <a:buNone/>
            </a:pPr>
            <a:r>
              <a:rPr lang="no" sz="1500">
                <a:solidFill>
                  <a:schemeClr val="lt1"/>
                </a:solidFill>
                <a:latin typeface="Georgia"/>
                <a:ea typeface="Georgia"/>
                <a:cs typeface="Georgia"/>
                <a:sym typeface="Georgia"/>
              </a:rPr>
              <a:t>Noemi Betancort Cabrera</a:t>
            </a:r>
            <a:r>
              <a:rPr lang="no" sz="1400">
                <a:solidFill>
                  <a:schemeClr val="lt1"/>
                </a:solidFill>
                <a:latin typeface="Georgia"/>
                <a:ea typeface="Georgia"/>
                <a:cs typeface="Georgia"/>
                <a:sym typeface="Georgia"/>
              </a:rPr>
              <a:t> </a:t>
            </a:r>
            <a:br>
              <a:rPr lang="no" sz="1400">
                <a:solidFill>
                  <a:schemeClr val="lt1"/>
                </a:solidFill>
                <a:latin typeface="Georgia"/>
                <a:ea typeface="Georgia"/>
                <a:cs typeface="Georgia"/>
                <a:sym typeface="Georgia"/>
              </a:rPr>
            </a:br>
            <a:r>
              <a:rPr i="1" lang="no" sz="1400">
                <a:solidFill>
                  <a:schemeClr val="lt1"/>
                </a:solidFill>
                <a:latin typeface="Georgia"/>
                <a:ea typeface="Georgia"/>
                <a:cs typeface="Georgia"/>
                <a:sym typeface="Georgia"/>
              </a:rPr>
              <a:t>SuUB Bremen, QualidataNet</a:t>
            </a:r>
            <a:endParaRPr i="1" sz="1400">
              <a:solidFill>
                <a:schemeClr val="lt1"/>
              </a:solidFill>
              <a:latin typeface="Georgia"/>
              <a:ea typeface="Georgia"/>
              <a:cs typeface="Georgia"/>
              <a:sym typeface="Georgia"/>
            </a:endParaRPr>
          </a:p>
        </p:txBody>
      </p:sp>
      <p:pic>
        <p:nvPicPr>
          <p:cNvPr descr="ORCID iD icon" id="271" name="Google Shape;271;p47">
            <a:hlinkClick r:id="rId6"/>
          </p:cNvPr>
          <p:cNvPicPr preferRelativeResize="0"/>
          <p:nvPr/>
        </p:nvPicPr>
        <p:blipFill rotWithShape="1">
          <a:blip r:embed="rId7">
            <a:alphaModFix/>
          </a:blip>
          <a:srcRect b="0" l="0" r="0" t="0"/>
          <a:stretch/>
        </p:blipFill>
        <p:spPr>
          <a:xfrm>
            <a:off x="6594772" y="4022744"/>
            <a:ext cx="132735" cy="132735"/>
          </a:xfrm>
          <a:prstGeom prst="rect">
            <a:avLst/>
          </a:prstGeom>
          <a:noFill/>
          <a:ln>
            <a:noFill/>
          </a:ln>
        </p:spPr>
      </p:pic>
      <p:pic>
        <p:nvPicPr>
          <p:cNvPr descr="Consortia KonsortSWD | NFDI" id="272" name="Google Shape;272;p47"/>
          <p:cNvPicPr preferRelativeResize="0"/>
          <p:nvPr/>
        </p:nvPicPr>
        <p:blipFill rotWithShape="1">
          <a:blip r:embed="rId8">
            <a:alphaModFix/>
          </a:blip>
          <a:srcRect b="0" l="0" r="0" t="0"/>
          <a:stretch/>
        </p:blipFill>
        <p:spPr>
          <a:xfrm>
            <a:off x="1193926" y="4467012"/>
            <a:ext cx="1647932" cy="390526"/>
          </a:xfrm>
          <a:prstGeom prst="rect">
            <a:avLst/>
          </a:prstGeom>
          <a:noFill/>
          <a:ln>
            <a:noFill/>
          </a:ln>
        </p:spPr>
      </p:pic>
      <p:pic>
        <p:nvPicPr>
          <p:cNvPr descr="Logo Copyright CC BY 4.0" id="273" name="Google Shape;273;p47"/>
          <p:cNvPicPr preferRelativeResize="0"/>
          <p:nvPr/>
        </p:nvPicPr>
        <p:blipFill rotWithShape="1">
          <a:blip r:embed="rId9">
            <a:alphaModFix/>
          </a:blip>
          <a:srcRect b="0" l="0" r="0" t="0"/>
          <a:stretch/>
        </p:blipFill>
        <p:spPr>
          <a:xfrm>
            <a:off x="7866730" y="4486868"/>
            <a:ext cx="814825" cy="287040"/>
          </a:xfrm>
          <a:prstGeom prst="rect">
            <a:avLst/>
          </a:prstGeom>
          <a:noFill/>
          <a:ln>
            <a:noFill/>
          </a:ln>
        </p:spPr>
      </p:pic>
      <p:sp>
        <p:nvSpPr>
          <p:cNvPr id="274" name="Google Shape;274;p47"/>
          <p:cNvSpPr/>
          <p:nvPr/>
        </p:nvSpPr>
        <p:spPr>
          <a:xfrm>
            <a:off x="4248188" y="4251257"/>
            <a:ext cx="4164900" cy="2871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rPr lang="no" sz="1100">
                <a:solidFill>
                  <a:schemeClr val="lt1"/>
                </a:solidFill>
                <a:latin typeface="Quattrocento Sans"/>
                <a:ea typeface="Quattrocento Sans"/>
                <a:cs typeface="Quattrocento Sans"/>
                <a:sym typeface="Quattrocento Sans"/>
              </a:rPr>
              <a:t>17th European DDI Users Conference, Budapest, 02.12.2025</a:t>
            </a:r>
            <a:endParaRPr sz="1100">
              <a:solidFill>
                <a:schemeClr val="lt1"/>
              </a:solidFill>
              <a:latin typeface="Quattrocento Sans"/>
              <a:ea typeface="Quattrocento Sans"/>
              <a:cs typeface="Quattrocento Sans"/>
              <a:sym typeface="Quattrocento Sans"/>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pic>
        <p:nvPicPr>
          <p:cNvPr id="928" name="Google Shape;928;p119"/>
          <p:cNvPicPr preferRelativeResize="0"/>
          <p:nvPr/>
        </p:nvPicPr>
        <p:blipFill>
          <a:blip r:embed="rId3">
            <a:alphaModFix/>
          </a:blip>
          <a:stretch>
            <a:fillRect/>
          </a:stretch>
        </p:blipFill>
        <p:spPr>
          <a:xfrm>
            <a:off x="303000" y="152400"/>
            <a:ext cx="8537995" cy="4838699"/>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120"/>
          <p:cNvSpPr txBox="1"/>
          <p:nvPr>
            <p:ph type="title"/>
          </p:nvPr>
        </p:nvSpPr>
        <p:spPr>
          <a:xfrm>
            <a:off x="311700" y="445025"/>
            <a:ext cx="8520600" cy="7791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sz="4400"/>
              <a:t>PIM vs. PSM</a:t>
            </a:r>
            <a:endParaRPr/>
          </a:p>
        </p:txBody>
      </p:sp>
      <p:sp>
        <p:nvSpPr>
          <p:cNvPr id="934" name="Google Shape;934;p120"/>
          <p:cNvSpPr txBox="1"/>
          <p:nvPr/>
        </p:nvSpPr>
        <p:spPr>
          <a:xfrm>
            <a:off x="147900" y="1708875"/>
            <a:ext cx="8684400" cy="2955300"/>
          </a:xfrm>
          <a:prstGeom prst="rect">
            <a:avLst/>
          </a:prstGeom>
          <a:noFill/>
          <a:ln>
            <a:noFill/>
          </a:ln>
        </p:spPr>
        <p:txBody>
          <a:bodyPr anchorCtr="0" anchor="t" bIns="91425" lIns="91425" spcFirstLastPara="1" rIns="91425" wrap="square" tIns="91425">
            <a:spAutoFit/>
          </a:bodyPr>
          <a:lstStyle/>
          <a:p>
            <a:pPr indent="-406400" lvl="0" marL="457200" rtl="0" algn="l">
              <a:lnSpc>
                <a:spcPct val="90000"/>
              </a:lnSpc>
              <a:spcBef>
                <a:spcPts val="1000"/>
              </a:spcBef>
              <a:spcAft>
                <a:spcPts val="0"/>
              </a:spcAft>
              <a:buClr>
                <a:schemeClr val="dk1"/>
              </a:buClr>
              <a:buSzPts val="2800"/>
              <a:buChar char="●"/>
            </a:pPr>
            <a:r>
              <a:rPr lang="no" sz="2800">
                <a:solidFill>
                  <a:schemeClr val="dk1"/>
                </a:solidFill>
              </a:rPr>
              <a:t>Platform Independent Model (PIM)</a:t>
            </a:r>
            <a:endParaRPr sz="2800">
              <a:solidFill>
                <a:schemeClr val="dk1"/>
              </a:solidFill>
            </a:endParaRPr>
          </a:p>
          <a:p>
            <a:pPr indent="-381000" lvl="1" marL="914400" rtl="0" algn="l">
              <a:lnSpc>
                <a:spcPct val="90000"/>
              </a:lnSpc>
              <a:spcBef>
                <a:spcPts val="0"/>
              </a:spcBef>
              <a:spcAft>
                <a:spcPts val="0"/>
              </a:spcAft>
              <a:buClr>
                <a:schemeClr val="dk1"/>
              </a:buClr>
              <a:buSzPts val="2400"/>
              <a:buChar char="○"/>
            </a:pPr>
            <a:r>
              <a:rPr lang="no" sz="2400">
                <a:solidFill>
                  <a:schemeClr val="dk1"/>
                </a:solidFill>
              </a:rPr>
              <a:t>document describing the abstract model of the standardized data exchange process in a platform-independent way</a:t>
            </a:r>
            <a:endParaRPr sz="2400">
              <a:solidFill>
                <a:schemeClr val="dk1"/>
              </a:solidFill>
            </a:endParaRPr>
          </a:p>
          <a:p>
            <a:pPr indent="-406400" lvl="0" marL="457200" rtl="0" algn="l">
              <a:lnSpc>
                <a:spcPct val="90000"/>
              </a:lnSpc>
              <a:spcBef>
                <a:spcPts val="0"/>
              </a:spcBef>
              <a:spcAft>
                <a:spcPts val="0"/>
              </a:spcAft>
              <a:buClr>
                <a:schemeClr val="dk1"/>
              </a:buClr>
              <a:buSzPts val="2800"/>
              <a:buChar char="●"/>
            </a:pPr>
            <a:r>
              <a:rPr lang="no" sz="2800">
                <a:solidFill>
                  <a:schemeClr val="dk1"/>
                </a:solidFill>
              </a:rPr>
              <a:t>Platform Specific Model (PSM)</a:t>
            </a:r>
            <a:endParaRPr sz="2800">
              <a:solidFill>
                <a:schemeClr val="dk1"/>
              </a:solidFill>
            </a:endParaRPr>
          </a:p>
          <a:p>
            <a:pPr indent="-406400" lvl="1" marL="914400" rtl="0" algn="l">
              <a:lnSpc>
                <a:spcPct val="90000"/>
              </a:lnSpc>
              <a:spcBef>
                <a:spcPts val="0"/>
              </a:spcBef>
              <a:spcAft>
                <a:spcPts val="0"/>
              </a:spcAft>
              <a:buClr>
                <a:schemeClr val="dk1"/>
              </a:buClr>
              <a:buSzPts val="2800"/>
              <a:buChar char="○"/>
            </a:pPr>
            <a:r>
              <a:rPr lang="no" sz="2400">
                <a:solidFill>
                  <a:schemeClr val="dk1"/>
                </a:solidFill>
              </a:rPr>
              <a:t>model of a software system or business system linked to a specific technological platform</a:t>
            </a:r>
            <a:endParaRPr sz="2400">
              <a:solidFill>
                <a:schemeClr val="dk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1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sz="4400"/>
              <a:t>Current Status</a:t>
            </a:r>
            <a:endParaRPr/>
          </a:p>
        </p:txBody>
      </p:sp>
      <p:sp>
        <p:nvSpPr>
          <p:cNvPr id="940" name="Google Shape;940;p121"/>
          <p:cNvSpPr txBox="1"/>
          <p:nvPr>
            <p:ph idx="1" type="body"/>
          </p:nvPr>
        </p:nvSpPr>
        <p:spPr>
          <a:xfrm>
            <a:off x="371675" y="1332350"/>
            <a:ext cx="8520600" cy="3416400"/>
          </a:xfrm>
          <a:prstGeom prst="rect">
            <a:avLst/>
          </a:prstGeom>
        </p:spPr>
        <p:txBody>
          <a:bodyPr anchorCtr="0" anchor="t" bIns="91425" lIns="91425" spcFirstLastPara="1" rIns="91425" wrap="square" tIns="91425">
            <a:normAutofit fontScale="92500" lnSpcReduction="10000"/>
          </a:bodyPr>
          <a:lstStyle/>
          <a:p>
            <a:pPr indent="-393065" lvl="0" marL="457200" rtl="0" algn="l">
              <a:lnSpc>
                <a:spcPct val="90000"/>
              </a:lnSpc>
              <a:spcBef>
                <a:spcPts val="1000"/>
              </a:spcBef>
              <a:spcAft>
                <a:spcPts val="0"/>
              </a:spcAft>
              <a:buClr>
                <a:schemeClr val="dk1"/>
              </a:buClr>
              <a:buSzPct val="100000"/>
              <a:buChar char="●"/>
            </a:pPr>
            <a:r>
              <a:rPr lang="no" sz="2800">
                <a:solidFill>
                  <a:schemeClr val="dk1"/>
                </a:solidFill>
              </a:rPr>
              <a:t>The ISO draft is patterned after the similar effort in SDMX completed 20 years ago</a:t>
            </a:r>
            <a:endParaRPr sz="2800">
              <a:solidFill>
                <a:schemeClr val="dk1"/>
              </a:solidFill>
            </a:endParaRPr>
          </a:p>
          <a:p>
            <a:pPr indent="-393065" lvl="0" marL="457200" rtl="0" algn="l">
              <a:lnSpc>
                <a:spcPct val="90000"/>
              </a:lnSpc>
              <a:spcBef>
                <a:spcPts val="0"/>
              </a:spcBef>
              <a:spcAft>
                <a:spcPts val="0"/>
              </a:spcAft>
              <a:buClr>
                <a:schemeClr val="dk1"/>
              </a:buClr>
              <a:buSzPct val="100000"/>
              <a:buChar char="●"/>
            </a:pPr>
            <a:r>
              <a:rPr lang="no" sz="2800">
                <a:solidFill>
                  <a:schemeClr val="dk1"/>
                </a:solidFill>
              </a:rPr>
              <a:t>It is based on the DDI publication of the DDI Common Core</a:t>
            </a:r>
            <a:endParaRPr sz="2800">
              <a:solidFill>
                <a:schemeClr val="dk1"/>
              </a:solidFill>
            </a:endParaRPr>
          </a:p>
          <a:p>
            <a:pPr indent="0" lvl="0" marL="0" rtl="0" algn="l">
              <a:lnSpc>
                <a:spcPct val="90000"/>
              </a:lnSpc>
              <a:spcBef>
                <a:spcPts val="1000"/>
              </a:spcBef>
              <a:spcAft>
                <a:spcPts val="0"/>
              </a:spcAft>
              <a:buClr>
                <a:schemeClr val="dk1"/>
              </a:buClr>
              <a:buSzPct val="39285"/>
              <a:buFont typeface="Arial"/>
              <a:buNone/>
            </a:pPr>
            <a:r>
              <a:rPr lang="no" sz="2800">
                <a:solidFill>
                  <a:schemeClr val="dk1"/>
                </a:solidFill>
              </a:rPr>
              <a:t>          https://ddialliance.org/common_core</a:t>
            </a:r>
            <a:endParaRPr sz="2800">
              <a:solidFill>
                <a:schemeClr val="dk1"/>
              </a:solidFill>
            </a:endParaRPr>
          </a:p>
          <a:p>
            <a:pPr indent="-393065" lvl="0" marL="457200" rtl="0" algn="l">
              <a:lnSpc>
                <a:spcPct val="90000"/>
              </a:lnSpc>
              <a:spcBef>
                <a:spcPts val="1000"/>
              </a:spcBef>
              <a:spcAft>
                <a:spcPts val="0"/>
              </a:spcAft>
              <a:buClr>
                <a:schemeClr val="dk1"/>
              </a:buClr>
              <a:buSzPct val="100000"/>
              <a:buChar char="●"/>
            </a:pPr>
            <a:r>
              <a:rPr lang="no" sz="2800">
                <a:solidFill>
                  <a:schemeClr val="dk1"/>
                </a:solidFill>
              </a:rPr>
              <a:t>ISO/DPAS 25955 is currently under review within ISO</a:t>
            </a:r>
            <a:endParaRPr sz="2800">
              <a:solidFill>
                <a:schemeClr val="dk1"/>
              </a:solidFill>
            </a:endParaRPr>
          </a:p>
          <a:p>
            <a:pPr indent="-393065" lvl="0" marL="457200" rtl="0" algn="l">
              <a:lnSpc>
                <a:spcPct val="90000"/>
              </a:lnSpc>
              <a:spcBef>
                <a:spcPts val="0"/>
              </a:spcBef>
              <a:spcAft>
                <a:spcPts val="0"/>
              </a:spcAft>
              <a:buClr>
                <a:schemeClr val="dk1"/>
              </a:buClr>
              <a:buSzPct val="100000"/>
              <a:buChar char="●"/>
            </a:pPr>
            <a:r>
              <a:rPr lang="no" sz="2800">
                <a:solidFill>
                  <a:schemeClr val="dk1"/>
                </a:solidFill>
              </a:rPr>
              <a:t>Vote will be completed December 9</a:t>
            </a:r>
            <a:endParaRPr sz="2800">
              <a:solidFill>
                <a:schemeClr val="dk1"/>
              </a:solidFill>
            </a:endParaRPr>
          </a:p>
          <a:p>
            <a:pPr indent="0" lvl="0" marL="0" rtl="0" algn="l">
              <a:spcBef>
                <a:spcPts val="0"/>
              </a:spcBef>
              <a:spcAft>
                <a:spcPts val="1200"/>
              </a:spcAft>
              <a:buNone/>
            </a:pPr>
            <a:r>
              <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pic>
        <p:nvPicPr>
          <p:cNvPr id="945" name="Google Shape;945;p122"/>
          <p:cNvPicPr preferRelativeResize="0"/>
          <p:nvPr/>
        </p:nvPicPr>
        <p:blipFill>
          <a:blip r:embed="rId3">
            <a:alphaModFix/>
          </a:blip>
          <a:stretch>
            <a:fillRect/>
          </a:stretch>
        </p:blipFill>
        <p:spPr>
          <a:xfrm>
            <a:off x="3051850" y="997575"/>
            <a:ext cx="3571300" cy="3571300"/>
          </a:xfrm>
          <a:prstGeom prst="rect">
            <a:avLst/>
          </a:prstGeom>
          <a:noFill/>
          <a:ln>
            <a:noFill/>
          </a:ln>
        </p:spPr>
      </p:pic>
      <p:sp>
        <p:nvSpPr>
          <p:cNvPr id="946" name="Google Shape;946;p1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 Alliance now and into the future</a:t>
            </a:r>
            <a:endParaRPr/>
          </a:p>
        </p:txBody>
      </p:sp>
      <p:sp>
        <p:nvSpPr>
          <p:cNvPr id="947" name="Google Shape;947;p1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no"/>
              <a:t>From Codebook</a:t>
            </a:r>
            <a:endParaRPr/>
          </a:p>
          <a:p>
            <a:pPr indent="0" lvl="0" marL="0" rtl="0" algn="l">
              <a:spcBef>
                <a:spcPts val="1200"/>
              </a:spcBef>
              <a:spcAft>
                <a:spcPts val="0"/>
              </a:spcAft>
              <a:buNone/>
            </a:pPr>
            <a:r>
              <a:rPr lang="no"/>
              <a:t>to Lifecycle</a:t>
            </a:r>
            <a:endParaRPr/>
          </a:p>
          <a:p>
            <a:pPr indent="0" lvl="0" marL="0" rtl="0" algn="l">
              <a:spcBef>
                <a:spcPts val="1200"/>
              </a:spcBef>
              <a:spcAft>
                <a:spcPts val="0"/>
              </a:spcAft>
              <a:buNone/>
            </a:pPr>
            <a:r>
              <a:rPr lang="no"/>
              <a:t>to Cross-Domain Integration</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To infinity and beyond?</a:t>
            </a:r>
            <a:endParaRPr/>
          </a:p>
          <a:p>
            <a:pPr indent="0" lvl="0" marL="0" rtl="0" algn="l">
              <a:spcBef>
                <a:spcPts val="1200"/>
              </a:spcBef>
              <a:spcAft>
                <a:spcPts val="0"/>
              </a:spcAft>
              <a:buNone/>
            </a:pPr>
            <a:r>
              <a:rPr lang="no"/>
              <a:t>and/or</a:t>
            </a:r>
            <a:endParaRPr/>
          </a:p>
          <a:p>
            <a:pPr indent="0" lvl="0" marL="0" rtl="0" algn="l">
              <a:spcBef>
                <a:spcPts val="1200"/>
              </a:spcBef>
              <a:spcAft>
                <a:spcPts val="0"/>
              </a:spcAft>
              <a:buNone/>
            </a:pPr>
            <a:r>
              <a:rPr lang="no"/>
              <a:t>There and Back Again?</a:t>
            </a:r>
            <a:endParaRPr/>
          </a:p>
          <a:p>
            <a:pPr indent="0" lvl="0" marL="0" rtl="0" algn="l">
              <a:spcBef>
                <a:spcPts val="1200"/>
              </a:spcBef>
              <a:spcAft>
                <a:spcPts val="1200"/>
              </a:spcAft>
              <a:buNone/>
            </a:pPr>
            <a:r>
              <a:t/>
            </a:r>
            <a:endParaRPr/>
          </a:p>
        </p:txBody>
      </p:sp>
      <p:pic>
        <p:nvPicPr>
          <p:cNvPr id="948" name="Google Shape;948;p122"/>
          <p:cNvPicPr preferRelativeResize="0"/>
          <p:nvPr/>
        </p:nvPicPr>
        <p:blipFill>
          <a:blip r:embed="rId4">
            <a:alphaModFix/>
          </a:blip>
          <a:stretch>
            <a:fillRect/>
          </a:stretch>
        </p:blipFill>
        <p:spPr>
          <a:xfrm>
            <a:off x="6406976" y="1075025"/>
            <a:ext cx="2205623" cy="3416400"/>
          </a:xfrm>
          <a:prstGeom prst="rect">
            <a:avLst/>
          </a:prstGeom>
          <a:noFill/>
          <a:ln>
            <a:noFill/>
          </a:ln>
        </p:spPr>
      </p:pic>
      <p:sp>
        <p:nvSpPr>
          <p:cNvPr id="949" name="Google Shape;949;p122"/>
          <p:cNvSpPr/>
          <p:nvPr/>
        </p:nvSpPr>
        <p:spPr>
          <a:xfrm>
            <a:off x="7290607" y="-105095"/>
            <a:ext cx="1372800" cy="14145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no" sz="1100">
                <a:solidFill>
                  <a:schemeClr val="dk1"/>
                </a:solidFill>
              </a:rPr>
              <a:t>Steve McEachern</a:t>
            </a:r>
            <a:endParaRPr sz="1100"/>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1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 Codebook</a:t>
            </a:r>
            <a:endParaRPr/>
          </a:p>
        </p:txBody>
      </p:sp>
      <p:sp>
        <p:nvSpPr>
          <p:cNvPr id="955" name="Google Shape;955;p1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1.0 -&gt; </a:t>
            </a:r>
            <a:endParaRPr/>
          </a:p>
          <a:p>
            <a:pPr indent="0" lvl="0" marL="0" rtl="0" algn="l">
              <a:spcBef>
                <a:spcPts val="1200"/>
              </a:spcBef>
              <a:spcAft>
                <a:spcPts val="0"/>
              </a:spcAft>
              <a:buNone/>
            </a:pPr>
            <a:r>
              <a:rPr lang="no"/>
              <a:t>2.0 -&gt; </a:t>
            </a:r>
            <a:endParaRPr/>
          </a:p>
          <a:p>
            <a:pPr indent="0" lvl="0" marL="0" rtl="0" algn="l">
              <a:spcBef>
                <a:spcPts val="1200"/>
              </a:spcBef>
              <a:spcAft>
                <a:spcPts val="0"/>
              </a:spcAft>
              <a:buNone/>
            </a:pPr>
            <a:r>
              <a:rPr lang="no"/>
              <a:t>2.5 -&gt; </a:t>
            </a:r>
            <a:endParaRPr/>
          </a:p>
          <a:p>
            <a:pPr indent="0" lvl="0" marL="0" rtl="0" algn="l">
              <a:spcBef>
                <a:spcPts val="1200"/>
              </a:spcBef>
              <a:spcAft>
                <a:spcPts val="1200"/>
              </a:spcAft>
              <a:buNone/>
            </a:pPr>
            <a:r>
              <a:rPr lang="no"/>
              <a:t>2.6</a:t>
            </a:r>
            <a:endParaRPr/>
          </a:p>
        </p:txBody>
      </p:sp>
      <p:pic>
        <p:nvPicPr>
          <p:cNvPr id="956" name="Google Shape;956;p123" title="Screenshot 2025-12-02 at 06.07.52.png"/>
          <p:cNvPicPr preferRelativeResize="0"/>
          <p:nvPr/>
        </p:nvPicPr>
        <p:blipFill>
          <a:blip r:embed="rId3">
            <a:alphaModFix/>
          </a:blip>
          <a:stretch>
            <a:fillRect/>
          </a:stretch>
        </p:blipFill>
        <p:spPr>
          <a:xfrm>
            <a:off x="2800427" y="708000"/>
            <a:ext cx="5517100" cy="407107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1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 Lifecycle</a:t>
            </a:r>
            <a:endParaRPr/>
          </a:p>
        </p:txBody>
      </p:sp>
      <p:sp>
        <p:nvSpPr>
          <p:cNvPr id="962" name="Google Shape;962;p1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3.0 -&gt; 3.* -&gt; 4.0</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Full data lifecycle</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XML-based (3.*)</a:t>
            </a:r>
            <a:endParaRPr/>
          </a:p>
          <a:p>
            <a:pPr indent="0" lvl="0" marL="0" rtl="0" algn="l">
              <a:spcBef>
                <a:spcPts val="1200"/>
              </a:spcBef>
              <a:spcAft>
                <a:spcPts val="1200"/>
              </a:spcAft>
              <a:buNone/>
            </a:pPr>
            <a:r>
              <a:rPr lang="no"/>
              <a:t>to model-based (4.0)</a:t>
            </a:r>
            <a:endParaRPr/>
          </a:p>
        </p:txBody>
      </p:sp>
      <p:pic>
        <p:nvPicPr>
          <p:cNvPr id="963" name="Google Shape;963;p124" title="Screenshot 2025-12-02 at 05.58.50.png"/>
          <p:cNvPicPr preferRelativeResize="0"/>
          <p:nvPr/>
        </p:nvPicPr>
        <p:blipFill>
          <a:blip r:embed="rId3">
            <a:alphaModFix/>
          </a:blip>
          <a:stretch>
            <a:fillRect/>
          </a:stretch>
        </p:blipFill>
        <p:spPr>
          <a:xfrm>
            <a:off x="2580475" y="926675"/>
            <a:ext cx="6017999" cy="3672801"/>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1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Variable cascade</a:t>
            </a:r>
            <a:endParaRPr/>
          </a:p>
        </p:txBody>
      </p:sp>
      <p:pic>
        <p:nvPicPr>
          <p:cNvPr id="969" name="Google Shape;969;p125" title="Screenshot 2025-12-02 at 06.00.29.png"/>
          <p:cNvPicPr preferRelativeResize="0"/>
          <p:nvPr/>
        </p:nvPicPr>
        <p:blipFill>
          <a:blip r:embed="rId3">
            <a:alphaModFix/>
          </a:blip>
          <a:stretch>
            <a:fillRect/>
          </a:stretch>
        </p:blipFill>
        <p:spPr>
          <a:xfrm>
            <a:off x="1693375" y="1066025"/>
            <a:ext cx="5906737" cy="3820975"/>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1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DDI-Cross Domain Integration</a:t>
            </a:r>
            <a:endParaRPr/>
          </a:p>
        </p:txBody>
      </p:sp>
      <p:sp>
        <p:nvSpPr>
          <p:cNvPr id="975" name="Google Shape;975;p1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Model based, </a:t>
            </a:r>
            <a:endParaRPr/>
          </a:p>
          <a:p>
            <a:pPr indent="0" lvl="0" marL="0" rtl="0" algn="l">
              <a:spcBef>
                <a:spcPts val="1200"/>
              </a:spcBef>
              <a:spcAft>
                <a:spcPts val="0"/>
              </a:spcAft>
              <a:buNone/>
            </a:pPr>
            <a:r>
              <a:rPr lang="no"/>
              <a:t>with serialisations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Variable cascade</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no"/>
              <a:t>Cross-domain use</a:t>
            </a:r>
            <a:endParaRPr/>
          </a:p>
        </p:txBody>
      </p:sp>
      <p:pic>
        <p:nvPicPr>
          <p:cNvPr id="976" name="Google Shape;976;p126" title="Screenshot 2025-12-02 at 06.01.27.png"/>
          <p:cNvPicPr preferRelativeResize="0"/>
          <p:nvPr/>
        </p:nvPicPr>
        <p:blipFill>
          <a:blip r:embed="rId3">
            <a:alphaModFix/>
          </a:blip>
          <a:stretch>
            <a:fillRect/>
          </a:stretch>
        </p:blipFill>
        <p:spPr>
          <a:xfrm>
            <a:off x="2756825" y="1066925"/>
            <a:ext cx="5979174" cy="358750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127"/>
          <p:cNvSpPr txBox="1"/>
          <p:nvPr>
            <p:ph type="title"/>
          </p:nvPr>
        </p:nvSpPr>
        <p:spPr>
          <a:xfrm>
            <a:off x="311700" y="372141"/>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Cross-domain integration</a:t>
            </a:r>
            <a:endParaRPr/>
          </a:p>
        </p:txBody>
      </p:sp>
      <p:sp>
        <p:nvSpPr>
          <p:cNvPr id="982" name="Google Shape;982;p1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no"/>
              <a:t>Cross Domain Integration F</a:t>
            </a:r>
            <a:r>
              <a:rPr lang="no"/>
              <a:t>ramework </a:t>
            </a:r>
            <a:endParaRPr/>
          </a:p>
          <a:p>
            <a:pPr indent="0" lvl="0" marL="0" rtl="0" algn="l">
              <a:spcBef>
                <a:spcPts val="1200"/>
              </a:spcBef>
              <a:spcAft>
                <a:spcPts val="0"/>
              </a:spcAft>
              <a:buNone/>
            </a:pPr>
            <a:r>
              <a:rPr lang="no"/>
              <a:t>(CDIF) - coming from the c</a:t>
            </a:r>
            <a:r>
              <a:rPr lang="no"/>
              <a:t>ollaboration</a:t>
            </a:r>
            <a:endParaRPr/>
          </a:p>
          <a:p>
            <a:pPr indent="0" lvl="0" marL="0" rtl="0" algn="l">
              <a:spcBef>
                <a:spcPts val="1200"/>
              </a:spcBef>
              <a:spcAft>
                <a:spcPts val="0"/>
              </a:spcAft>
              <a:buNone/>
            </a:pPr>
            <a:r>
              <a:rPr lang="no"/>
              <a:t>of CODATA and DDI Alliance</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ISO standardisation</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no"/>
              <a:t>W3C integration</a:t>
            </a:r>
            <a:endParaRPr/>
          </a:p>
          <a:p>
            <a:pPr indent="0" lvl="0" marL="0" rtl="0" algn="l">
              <a:spcBef>
                <a:spcPts val="1200"/>
              </a:spcBef>
              <a:spcAft>
                <a:spcPts val="1200"/>
              </a:spcAft>
              <a:buNone/>
            </a:pPr>
            <a:r>
              <a:t/>
            </a:r>
            <a:endParaRPr/>
          </a:p>
        </p:txBody>
      </p:sp>
      <p:pic>
        <p:nvPicPr>
          <p:cNvPr id="983" name="Google Shape;983;p127"/>
          <p:cNvPicPr preferRelativeResize="0"/>
          <p:nvPr/>
        </p:nvPicPr>
        <p:blipFill>
          <a:blip r:embed="rId3">
            <a:alphaModFix/>
          </a:blip>
          <a:stretch>
            <a:fillRect/>
          </a:stretch>
        </p:blipFill>
        <p:spPr>
          <a:xfrm>
            <a:off x="4615590" y="1152475"/>
            <a:ext cx="4035062" cy="34164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1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CDIF: Cross-domain Interoperability Framework</a:t>
            </a:r>
            <a:endParaRPr/>
          </a:p>
        </p:txBody>
      </p:sp>
      <p:pic>
        <p:nvPicPr>
          <p:cNvPr id="989" name="Google Shape;989;p128"/>
          <p:cNvPicPr preferRelativeResize="0"/>
          <p:nvPr/>
        </p:nvPicPr>
        <p:blipFill>
          <a:blip r:embed="rId3">
            <a:alphaModFix/>
          </a:blip>
          <a:stretch>
            <a:fillRect/>
          </a:stretch>
        </p:blipFill>
        <p:spPr>
          <a:xfrm>
            <a:off x="1207800" y="1070602"/>
            <a:ext cx="6582650" cy="3580150"/>
          </a:xfrm>
          <a:prstGeom prst="rect">
            <a:avLst/>
          </a:prstGeom>
          <a:noFill/>
          <a:ln>
            <a:noFill/>
          </a:ln>
        </p:spPr>
      </p:pic>
      <p:sp>
        <p:nvSpPr>
          <p:cNvPr id="990" name="Google Shape;990;p128"/>
          <p:cNvSpPr/>
          <p:nvPr/>
        </p:nvSpPr>
        <p:spPr>
          <a:xfrm>
            <a:off x="208250" y="3935725"/>
            <a:ext cx="1436700" cy="3852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1" name="Google Shape;991;p128"/>
          <p:cNvSpPr/>
          <p:nvPr/>
        </p:nvSpPr>
        <p:spPr>
          <a:xfrm>
            <a:off x="5671575" y="1795475"/>
            <a:ext cx="2281200" cy="28728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2" name="Google Shape;992;p128"/>
          <p:cNvSpPr/>
          <p:nvPr/>
        </p:nvSpPr>
        <p:spPr>
          <a:xfrm>
            <a:off x="1172350" y="2418600"/>
            <a:ext cx="2154600" cy="6444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3" name="Google Shape;993;p128"/>
          <p:cNvSpPr/>
          <p:nvPr/>
        </p:nvSpPr>
        <p:spPr>
          <a:xfrm>
            <a:off x="443575" y="2703775"/>
            <a:ext cx="644400" cy="274500"/>
          </a:xfrm>
          <a:prstGeom prst="rightArrow">
            <a:avLst>
              <a:gd fmla="val 50000" name="adj1"/>
              <a:gd fmla="val 50000" name="adj2"/>
            </a:avLst>
          </a:prstGeom>
          <a:solidFill>
            <a:srgbClr val="B6D7A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94" name="Google Shape;994;p128"/>
          <p:cNvSpPr/>
          <p:nvPr/>
        </p:nvSpPr>
        <p:spPr>
          <a:xfrm rot="10800000">
            <a:off x="8073657" y="3063012"/>
            <a:ext cx="644400" cy="274500"/>
          </a:xfrm>
          <a:prstGeom prst="rightArrow">
            <a:avLst>
              <a:gd fmla="val 50000" name="adj1"/>
              <a:gd fmla="val 50000" name="adj2"/>
            </a:avLst>
          </a:prstGeom>
          <a:solidFill>
            <a:srgbClr val="B6D7A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8"/>
          <p:cNvSpPr txBox="1"/>
          <p:nvPr>
            <p:ph type="title"/>
          </p:nvPr>
        </p:nvSpPr>
        <p:spPr>
          <a:xfrm>
            <a:off x="540000" y="783000"/>
            <a:ext cx="8100000" cy="4725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no"/>
              <a:t>Background and scope</a:t>
            </a:r>
            <a:endParaRPr/>
          </a:p>
        </p:txBody>
      </p:sp>
      <p:sp>
        <p:nvSpPr>
          <p:cNvPr id="281" name="Google Shape;281;p48"/>
          <p:cNvSpPr txBox="1"/>
          <p:nvPr>
            <p:ph idx="1" type="body"/>
          </p:nvPr>
        </p:nvSpPr>
        <p:spPr>
          <a:xfrm>
            <a:off x="2970000" y="1539284"/>
            <a:ext cx="5670000" cy="3278100"/>
          </a:xfrm>
          <a:prstGeom prst="rect">
            <a:avLst/>
          </a:prstGeom>
        </p:spPr>
        <p:txBody>
          <a:bodyPr anchorCtr="0" anchor="t" bIns="0" lIns="0" spcFirstLastPara="1" rIns="0" wrap="square" tIns="0">
            <a:normAutofit/>
          </a:bodyPr>
          <a:lstStyle/>
          <a:p>
            <a:pPr indent="0" lvl="0" marL="0" rtl="0" algn="l">
              <a:lnSpc>
                <a:spcPct val="90000"/>
              </a:lnSpc>
              <a:spcBef>
                <a:spcPts val="0"/>
              </a:spcBef>
              <a:spcAft>
                <a:spcPts val="0"/>
              </a:spcAft>
              <a:buNone/>
            </a:pPr>
            <a:r>
              <a:rPr lang="no" sz="2600">
                <a:latin typeface="Calibri"/>
                <a:ea typeface="Calibri"/>
                <a:cs typeface="Calibri"/>
                <a:sym typeface="Calibri"/>
              </a:rPr>
              <a:t>The DDI product suite</a:t>
            </a:r>
            <a:endParaRPr sz="2600">
              <a:latin typeface="Calibri"/>
              <a:ea typeface="Calibri"/>
              <a:cs typeface="Calibri"/>
              <a:sym typeface="Calibri"/>
            </a:endParaRPr>
          </a:p>
          <a:p>
            <a:pPr indent="-254000" lvl="0" marL="279400" rtl="0" algn="l">
              <a:spcBef>
                <a:spcPts val="900"/>
              </a:spcBef>
              <a:spcAft>
                <a:spcPts val="0"/>
              </a:spcAft>
              <a:buClr>
                <a:schemeClr val="accent1"/>
              </a:buClr>
              <a:buSzPts val="1800"/>
              <a:buFont typeface="Arial"/>
              <a:buChar char="•"/>
            </a:pPr>
            <a:r>
              <a:rPr lang="no" sz="1800">
                <a:latin typeface="Calibri"/>
                <a:ea typeface="Calibri"/>
                <a:cs typeface="Calibri"/>
                <a:sym typeface="Calibri"/>
              </a:rPr>
              <a:t>Initial focus: social, economic, and health sciences</a:t>
            </a:r>
            <a:endParaRPr sz="1100">
              <a:latin typeface="Arial"/>
              <a:ea typeface="Arial"/>
              <a:cs typeface="Arial"/>
              <a:sym typeface="Arial"/>
            </a:endParaRPr>
          </a:p>
          <a:p>
            <a:pPr indent="-254000" lvl="0" marL="279400" rtl="0" algn="l">
              <a:spcBef>
                <a:spcPts val="900"/>
              </a:spcBef>
              <a:spcAft>
                <a:spcPts val="0"/>
              </a:spcAft>
              <a:buClr>
                <a:schemeClr val="accent1"/>
              </a:buClr>
              <a:buSzPts val="1800"/>
              <a:buFont typeface="Arial"/>
              <a:buChar char="•"/>
            </a:pPr>
            <a:r>
              <a:rPr lang="no" sz="1800">
                <a:latin typeface="Calibri"/>
                <a:ea typeface="Calibri"/>
                <a:cs typeface="Calibri"/>
                <a:sym typeface="Calibri"/>
              </a:rPr>
              <a:t>Metadata mostly describing</a:t>
            </a:r>
            <a:endParaRPr sz="1800">
              <a:latin typeface="Calibri"/>
              <a:ea typeface="Calibri"/>
              <a:cs typeface="Calibri"/>
              <a:sym typeface="Calibri"/>
            </a:endParaRPr>
          </a:p>
          <a:p>
            <a:pPr indent="-279400" lvl="1" marL="685800" marR="0" rtl="0" algn="l">
              <a:lnSpc>
                <a:spcPct val="100000"/>
              </a:lnSpc>
              <a:spcBef>
                <a:spcPts val="900"/>
              </a:spcBef>
              <a:spcAft>
                <a:spcPts val="0"/>
              </a:spcAft>
              <a:buClr>
                <a:schemeClr val="accent1"/>
              </a:buClr>
              <a:buSzPts val="1800"/>
              <a:buFont typeface="Arial"/>
              <a:buChar char="○"/>
            </a:pPr>
            <a:r>
              <a:rPr lang="no" sz="1800">
                <a:latin typeface="Calibri"/>
                <a:ea typeface="Calibri"/>
                <a:cs typeface="Calibri"/>
                <a:sym typeface="Calibri"/>
              </a:rPr>
              <a:t>study-level</a:t>
            </a:r>
            <a:endParaRPr sz="1800">
              <a:latin typeface="Calibri"/>
              <a:ea typeface="Calibri"/>
              <a:cs typeface="Calibri"/>
              <a:sym typeface="Calibri"/>
            </a:endParaRPr>
          </a:p>
          <a:p>
            <a:pPr indent="-279400" lvl="1" marL="685800" marR="0" rtl="0" algn="l">
              <a:lnSpc>
                <a:spcPct val="100000"/>
              </a:lnSpc>
              <a:spcBef>
                <a:spcPts val="900"/>
              </a:spcBef>
              <a:spcAft>
                <a:spcPts val="0"/>
              </a:spcAft>
              <a:buClr>
                <a:schemeClr val="accent1"/>
              </a:buClr>
              <a:buSzPts val="1800"/>
              <a:buFont typeface="Arial"/>
              <a:buChar char="○"/>
            </a:pPr>
            <a:r>
              <a:rPr b="1" lang="no" sz="1800">
                <a:latin typeface="Calibri"/>
                <a:ea typeface="Calibri"/>
                <a:cs typeface="Calibri"/>
                <a:sym typeface="Calibri"/>
              </a:rPr>
              <a:t>quantitative </a:t>
            </a:r>
            <a:r>
              <a:rPr lang="no" sz="1800">
                <a:latin typeface="Calibri"/>
                <a:ea typeface="Calibri"/>
                <a:cs typeface="Calibri"/>
                <a:sym typeface="Calibri"/>
              </a:rPr>
              <a:t>(variable) data</a:t>
            </a:r>
            <a:endParaRPr sz="1800">
              <a:latin typeface="Calibri"/>
              <a:ea typeface="Calibri"/>
              <a:cs typeface="Calibri"/>
              <a:sym typeface="Calibri"/>
            </a:endParaRPr>
          </a:p>
          <a:p>
            <a:pPr indent="-279400" lvl="1" marL="685800" marR="0" rtl="0" algn="l">
              <a:lnSpc>
                <a:spcPct val="100000"/>
              </a:lnSpc>
              <a:spcBef>
                <a:spcPts val="900"/>
              </a:spcBef>
              <a:spcAft>
                <a:spcPts val="0"/>
              </a:spcAft>
              <a:buClr>
                <a:schemeClr val="accent1"/>
              </a:buClr>
              <a:buSzPts val="1800"/>
              <a:buFont typeface="Arial"/>
              <a:buChar char="○"/>
            </a:pPr>
            <a:r>
              <a:rPr lang="no" sz="1800">
                <a:latin typeface="Calibri"/>
                <a:ea typeface="Calibri"/>
                <a:cs typeface="Calibri"/>
                <a:sym typeface="Calibri"/>
              </a:rPr>
              <a:t>questions, questionnaires</a:t>
            </a:r>
            <a:endParaRPr sz="1800">
              <a:latin typeface="Calibri"/>
              <a:ea typeface="Calibri"/>
              <a:cs typeface="Calibri"/>
              <a:sym typeface="Calibri"/>
            </a:endParaRPr>
          </a:p>
          <a:p>
            <a:pPr indent="-279400" lvl="1" marL="685800" marR="0" rtl="0" algn="l">
              <a:lnSpc>
                <a:spcPct val="100000"/>
              </a:lnSpc>
              <a:spcBef>
                <a:spcPts val="900"/>
              </a:spcBef>
              <a:spcAft>
                <a:spcPts val="0"/>
              </a:spcAft>
              <a:buClr>
                <a:schemeClr val="accent1"/>
              </a:buClr>
              <a:buSzPts val="1800"/>
              <a:buFont typeface="Arial"/>
              <a:buChar char="○"/>
            </a:pPr>
            <a:r>
              <a:rPr lang="no" sz="1800">
                <a:latin typeface="Calibri"/>
                <a:ea typeface="Calibri"/>
                <a:cs typeface="Calibri"/>
                <a:sym typeface="Calibri"/>
              </a:rPr>
              <a:t>archived or shared quantitative data</a:t>
            </a:r>
            <a:endParaRPr sz="1800">
              <a:latin typeface="Calibri"/>
              <a:ea typeface="Calibri"/>
              <a:cs typeface="Calibri"/>
              <a:sym typeface="Calibri"/>
            </a:endParaRPr>
          </a:p>
          <a:p>
            <a:pPr indent="0" lvl="0" marL="0" marR="0" rtl="0" algn="l">
              <a:lnSpc>
                <a:spcPct val="100000"/>
              </a:lnSpc>
              <a:spcBef>
                <a:spcPts val="900"/>
              </a:spcBef>
              <a:spcAft>
                <a:spcPts val="0"/>
              </a:spcAft>
              <a:buNone/>
            </a:pPr>
            <a:r>
              <a:t/>
            </a:r>
            <a:endParaRPr sz="1800">
              <a:latin typeface="Calibri"/>
              <a:ea typeface="Calibri"/>
              <a:cs typeface="Calibri"/>
              <a:sym typeface="Calibri"/>
            </a:endParaRPr>
          </a:p>
        </p:txBody>
      </p:sp>
      <p:sp>
        <p:nvSpPr>
          <p:cNvPr id="282" name="Google Shape;282;p48"/>
          <p:cNvSpPr txBox="1"/>
          <p:nvPr>
            <p:ph idx="12" type="sldNum"/>
          </p:nvPr>
        </p:nvSpPr>
        <p:spPr>
          <a:xfrm>
            <a:off x="8617106" y="4817269"/>
            <a:ext cx="413100" cy="205200"/>
          </a:xfrm>
          <a:prstGeom prst="rect">
            <a:avLst/>
          </a:prstGeom>
        </p:spPr>
        <p:txBody>
          <a:bodyPr anchorCtr="1" anchor="ctr" bIns="0" lIns="0" spcFirstLastPara="1" rIns="0" wrap="square" tIns="0">
            <a:noAutofit/>
          </a:bodyPr>
          <a:lstStyle/>
          <a:p>
            <a:pPr indent="0" lvl="0" marL="0" rtl="0" algn="r">
              <a:spcBef>
                <a:spcPts val="0"/>
              </a:spcBef>
              <a:spcAft>
                <a:spcPts val="0"/>
              </a:spcAft>
              <a:buClr>
                <a:srgbClr val="000000"/>
              </a:buClr>
              <a:buFont typeface="Arial"/>
              <a:buNone/>
            </a:pPr>
            <a:fld id="{00000000-1234-1234-1234-123412341234}" type="slidenum">
              <a:rPr lang="no"/>
              <a:t>‹#›</a:t>
            </a:fld>
            <a:endParaRPr/>
          </a:p>
        </p:txBody>
      </p:sp>
      <p:sp>
        <p:nvSpPr>
          <p:cNvPr id="283" name="Google Shape;283;p48"/>
          <p:cNvSpPr txBox="1"/>
          <p:nvPr>
            <p:ph idx="2" type="body"/>
          </p:nvPr>
        </p:nvSpPr>
        <p:spPr>
          <a:xfrm rot="-356254">
            <a:off x="715263" y="1960628"/>
            <a:ext cx="1800962" cy="1800962"/>
          </a:xfrm>
          <a:prstGeom prst="rect">
            <a:avLst/>
          </a:prstGeom>
        </p:spPr>
        <p:txBody>
          <a:bodyPr anchorCtr="0" anchor="ctr" bIns="675000" lIns="675000" spcFirstLastPara="1" rIns="675000" wrap="square" tIns="675000">
            <a:normAutofit/>
          </a:bodyPr>
          <a:lstStyle/>
          <a:p>
            <a:pPr indent="0" lvl="0" marL="0" rtl="0" algn="l">
              <a:spcBef>
                <a:spcPts val="0"/>
              </a:spcBef>
              <a:spcAft>
                <a:spcPts val="900"/>
              </a:spcAft>
              <a:buNone/>
            </a:pPr>
            <a:r>
              <a:rPr lang="no"/>
              <a:t>  </a:t>
            </a:r>
            <a:endParaRPr/>
          </a:p>
        </p:txBody>
      </p:sp>
      <p:pic>
        <p:nvPicPr>
          <p:cNvPr id="284" name="Google Shape;284;p48"/>
          <p:cNvPicPr preferRelativeResize="0"/>
          <p:nvPr/>
        </p:nvPicPr>
        <p:blipFill rotWithShape="1">
          <a:blip r:embed="rId3">
            <a:alphaModFix/>
          </a:blip>
          <a:srcRect b="0" l="0" r="0" t="0"/>
          <a:stretch/>
        </p:blipFill>
        <p:spPr>
          <a:xfrm>
            <a:off x="7283740" y="85791"/>
            <a:ext cx="1295405" cy="696847"/>
          </a:xfrm>
          <a:prstGeom prst="rect">
            <a:avLst/>
          </a:prstGeom>
          <a:noFill/>
          <a:ln>
            <a:noFill/>
          </a:ln>
        </p:spPr>
      </p:pic>
      <p:pic>
        <p:nvPicPr>
          <p:cNvPr id="285" name="Google Shape;285;p48"/>
          <p:cNvPicPr preferRelativeResize="0"/>
          <p:nvPr/>
        </p:nvPicPr>
        <p:blipFill rotWithShape="1">
          <a:blip r:embed="rId4">
            <a:alphaModFix/>
          </a:blip>
          <a:srcRect b="0" l="0" r="0" t="0"/>
          <a:stretch/>
        </p:blipFill>
        <p:spPr>
          <a:xfrm rot="-416989">
            <a:off x="867265" y="2413944"/>
            <a:ext cx="1496882" cy="894236"/>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1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DDI and AI</a:t>
            </a:r>
            <a:endParaRPr/>
          </a:p>
        </p:txBody>
      </p:sp>
      <p:sp>
        <p:nvSpPr>
          <p:cNvPr id="1000" name="Google Shape;1000;p129"/>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AI for Data</a:t>
            </a:r>
            <a:endParaRPr/>
          </a:p>
          <a:p>
            <a:pPr indent="-317500" lvl="0" marL="457200" rtl="0" algn="l">
              <a:spcBef>
                <a:spcPts val="1200"/>
              </a:spcBef>
              <a:spcAft>
                <a:spcPts val="0"/>
              </a:spcAft>
              <a:buSzPts val="1400"/>
              <a:buChar char="●"/>
            </a:pPr>
            <a:r>
              <a:rPr lang="no"/>
              <a:t>AI-assisted </a:t>
            </a:r>
            <a:r>
              <a:rPr lang="no"/>
              <a:t>metadata</a:t>
            </a:r>
            <a:r>
              <a:rPr lang="no"/>
              <a:t> curation (e.g. </a:t>
            </a:r>
            <a:r>
              <a:rPr lang="no" u="sng">
                <a:solidFill>
                  <a:schemeClr val="hlink"/>
                </a:solidFill>
                <a:hlinkClick r:id="rId3"/>
              </a:rPr>
              <a:t>MetacurateML</a:t>
            </a:r>
            <a:r>
              <a:rPr lang="no"/>
              <a:t>)</a:t>
            </a:r>
            <a:endParaRPr/>
          </a:p>
          <a:p>
            <a:pPr indent="-317500" lvl="0" marL="457200" rtl="0" algn="l">
              <a:spcBef>
                <a:spcPts val="0"/>
              </a:spcBef>
              <a:spcAft>
                <a:spcPts val="0"/>
              </a:spcAft>
              <a:buSzPts val="1400"/>
              <a:buChar char="●"/>
            </a:pPr>
            <a:r>
              <a:rPr lang="no"/>
              <a:t>Provenance</a:t>
            </a:r>
            <a:endParaRPr/>
          </a:p>
          <a:p>
            <a:pPr indent="-317500" lvl="0" marL="457200" rtl="0" algn="l">
              <a:spcBef>
                <a:spcPts val="0"/>
              </a:spcBef>
              <a:spcAft>
                <a:spcPts val="0"/>
              </a:spcAft>
              <a:buSzPts val="1400"/>
              <a:buChar char="●"/>
            </a:pPr>
            <a:r>
              <a:rPr lang="no"/>
              <a:t>Discovery</a:t>
            </a:r>
            <a:endParaRPr/>
          </a:p>
        </p:txBody>
      </p:sp>
      <p:sp>
        <p:nvSpPr>
          <p:cNvPr id="1001" name="Google Shape;1001;p129"/>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o"/>
              <a:t>Data for AI</a:t>
            </a:r>
            <a:endParaRPr/>
          </a:p>
          <a:p>
            <a:pPr indent="-317500" lvl="0" marL="457200" rtl="0" algn="l">
              <a:spcBef>
                <a:spcPts val="1200"/>
              </a:spcBef>
              <a:spcAft>
                <a:spcPts val="0"/>
              </a:spcAft>
              <a:buSzPts val="1400"/>
              <a:buChar char="●"/>
            </a:pPr>
            <a:r>
              <a:rPr lang="no"/>
              <a:t>Ensuring data is ready for consumption by AI models</a:t>
            </a:r>
            <a:endParaRPr/>
          </a:p>
          <a:p>
            <a:pPr indent="-317500" lvl="0" marL="457200" rtl="0" algn="l">
              <a:spcBef>
                <a:spcPts val="0"/>
              </a:spcBef>
              <a:spcAft>
                <a:spcPts val="0"/>
              </a:spcAft>
              <a:buSzPts val="1400"/>
              <a:buChar char="●"/>
            </a:pPr>
            <a:r>
              <a:rPr lang="no"/>
              <a:t>Ensuring data can be protected appropriately from AI</a:t>
            </a:r>
            <a:endParaRPr/>
          </a:p>
          <a:p>
            <a:pPr indent="-317500" lvl="0" marL="457200" rtl="0" algn="l">
              <a:spcBef>
                <a:spcPts val="0"/>
              </a:spcBef>
              <a:spcAft>
                <a:spcPts val="0"/>
              </a:spcAft>
              <a:buSzPts val="1400"/>
              <a:buChar char="●"/>
            </a:pPr>
            <a:r>
              <a:rPr lang="no"/>
              <a:t>Ensuring data can be used and acknowledged appropriately within AI models</a:t>
            </a:r>
            <a:endParaRPr/>
          </a:p>
          <a:p>
            <a:pPr indent="0" lvl="0" marL="0" rtl="0" algn="l">
              <a:spcBef>
                <a:spcPts val="1200"/>
              </a:spcBef>
              <a:spcAft>
                <a:spcPts val="1200"/>
              </a:spcAft>
              <a:buNone/>
            </a:pPr>
            <a:r>
              <a:rPr lang="no"/>
              <a:t>e.g. </a:t>
            </a:r>
            <a:r>
              <a:rPr lang="no" u="sng">
                <a:solidFill>
                  <a:schemeClr val="hlink"/>
                </a:solidFill>
                <a:hlinkClick r:id="rId4"/>
              </a:rPr>
              <a:t>Linking variable description to machine-ready datasets </a:t>
            </a:r>
            <a:r>
              <a:rPr lang="no"/>
              <a:t>(Slava Tykhonov, IDW 2025)</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pic>
        <p:nvPicPr>
          <p:cNvPr id="1006" name="Google Shape;1006;p130"/>
          <p:cNvPicPr preferRelativeResize="0"/>
          <p:nvPr/>
        </p:nvPicPr>
        <p:blipFill>
          <a:blip r:embed="rId3">
            <a:alphaModFix/>
          </a:blip>
          <a:stretch>
            <a:fillRect/>
          </a:stretch>
        </p:blipFill>
        <p:spPr>
          <a:xfrm>
            <a:off x="-234275" y="-41775"/>
            <a:ext cx="9144000" cy="5143500"/>
          </a:xfrm>
          <a:prstGeom prst="rect">
            <a:avLst/>
          </a:prstGeom>
          <a:noFill/>
          <a:ln>
            <a:noFill/>
          </a:ln>
        </p:spPr>
      </p:pic>
      <p:sp>
        <p:nvSpPr>
          <p:cNvPr id="1007" name="Google Shape;1007;p130"/>
          <p:cNvSpPr txBox="1"/>
          <p:nvPr/>
        </p:nvSpPr>
        <p:spPr>
          <a:xfrm>
            <a:off x="108850" y="167140"/>
            <a:ext cx="7993200" cy="112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no" sz="3600">
                <a:solidFill>
                  <a:schemeClr val="lt1"/>
                </a:solidFill>
              </a:rPr>
              <a:t>Questions?</a:t>
            </a:r>
            <a:endParaRPr sz="3600">
              <a:solidFill>
                <a:schemeClr val="lt1"/>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2500">
              <a:solidFill>
                <a:schemeClr val="lt1"/>
              </a:solidFill>
            </a:endParaRPr>
          </a:p>
        </p:txBody>
      </p:sp>
      <p:sp>
        <p:nvSpPr>
          <p:cNvPr id="1008" name="Google Shape;1008;p130"/>
          <p:cNvSpPr/>
          <p:nvPr/>
        </p:nvSpPr>
        <p:spPr>
          <a:xfrm>
            <a:off x="1536085" y="919139"/>
            <a:ext cx="1329300" cy="14742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Darren Bell</a:t>
            </a:r>
            <a:endParaRPr sz="1100"/>
          </a:p>
        </p:txBody>
      </p:sp>
      <p:sp>
        <p:nvSpPr>
          <p:cNvPr id="1009" name="Google Shape;1009;p130"/>
          <p:cNvSpPr/>
          <p:nvPr/>
        </p:nvSpPr>
        <p:spPr>
          <a:xfrm>
            <a:off x="5843500" y="1113050"/>
            <a:ext cx="1754700" cy="3377700"/>
          </a:xfrm>
          <a:prstGeom prst="star4">
            <a:avLst>
              <a:gd fmla="val 12500" name="adj"/>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S</a:t>
            </a:r>
            <a:endParaRPr sz="1100"/>
          </a:p>
          <a:p>
            <a:pPr indent="0" lvl="0" marL="0" rtl="0" algn="ctr">
              <a:spcBef>
                <a:spcPts val="0"/>
              </a:spcBef>
              <a:spcAft>
                <a:spcPts val="0"/>
              </a:spcAft>
              <a:buNone/>
            </a:pPr>
            <a:r>
              <a:rPr lang="no" sz="1100"/>
              <a:t>l</a:t>
            </a:r>
            <a:endParaRPr sz="1100"/>
          </a:p>
          <a:p>
            <a:pPr indent="0" lvl="0" marL="0" rtl="0" algn="ctr">
              <a:spcBef>
                <a:spcPts val="0"/>
              </a:spcBef>
              <a:spcAft>
                <a:spcPts val="0"/>
              </a:spcAft>
              <a:buNone/>
            </a:pPr>
            <a:r>
              <a:rPr lang="no" sz="1100"/>
              <a:t>ava Tykhonov</a:t>
            </a:r>
            <a:endParaRPr sz="1100"/>
          </a:p>
        </p:txBody>
      </p:sp>
      <p:sp>
        <p:nvSpPr>
          <p:cNvPr id="1010" name="Google Shape;1010;p130"/>
          <p:cNvSpPr/>
          <p:nvPr/>
        </p:nvSpPr>
        <p:spPr>
          <a:xfrm>
            <a:off x="3267250" y="1940098"/>
            <a:ext cx="1293000" cy="1414500"/>
          </a:xfrm>
          <a:prstGeom prst="star6">
            <a:avLst>
              <a:gd fmla="val 28868" name="adj"/>
              <a:gd fmla="val 115470" name="h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Franck Cotton</a:t>
            </a:r>
            <a:endParaRPr sz="1100"/>
          </a:p>
        </p:txBody>
      </p:sp>
      <p:sp>
        <p:nvSpPr>
          <p:cNvPr id="1011" name="Google Shape;1011;p130"/>
          <p:cNvSpPr/>
          <p:nvPr/>
        </p:nvSpPr>
        <p:spPr>
          <a:xfrm>
            <a:off x="13358" y="1968857"/>
            <a:ext cx="1578900" cy="1285200"/>
          </a:xfrm>
          <a:prstGeom prst="star5">
            <a:avLst>
              <a:gd fmla="val 19098" name="adj"/>
              <a:gd fmla="val 105146" name="hf"/>
              <a:gd fmla="val 110557" name="v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Dan Smith</a:t>
            </a:r>
            <a:endParaRPr sz="1100"/>
          </a:p>
        </p:txBody>
      </p:sp>
      <p:sp>
        <p:nvSpPr>
          <p:cNvPr id="1012" name="Google Shape;1012;p130"/>
          <p:cNvSpPr/>
          <p:nvPr/>
        </p:nvSpPr>
        <p:spPr>
          <a:xfrm>
            <a:off x="1713750" y="2071500"/>
            <a:ext cx="1943400" cy="2922000"/>
          </a:xfrm>
          <a:prstGeom prst="star4">
            <a:avLst>
              <a:gd fmla="val 12500"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solidFill>
                  <a:schemeClr val="dk1"/>
                </a:solidFill>
              </a:rPr>
              <a:t>No</a:t>
            </a:r>
            <a:endParaRPr sz="1100">
              <a:solidFill>
                <a:schemeClr val="dk1"/>
              </a:solidFill>
            </a:endParaRPr>
          </a:p>
          <a:p>
            <a:pPr indent="0" lvl="0" marL="0" rtl="0" algn="ctr">
              <a:spcBef>
                <a:spcPts val="0"/>
              </a:spcBef>
              <a:spcAft>
                <a:spcPts val="0"/>
              </a:spcAft>
              <a:buNone/>
            </a:pPr>
            <a:r>
              <a:rPr lang="no" sz="1100">
                <a:solidFill>
                  <a:schemeClr val="dk1"/>
                </a:solidFill>
              </a:rPr>
              <a:t>em</a:t>
            </a:r>
            <a:endParaRPr sz="1100">
              <a:solidFill>
                <a:schemeClr val="dk1"/>
              </a:solidFill>
            </a:endParaRPr>
          </a:p>
          <a:p>
            <a:pPr indent="0" lvl="0" marL="0" rtl="0" algn="ctr">
              <a:spcBef>
                <a:spcPts val="0"/>
              </a:spcBef>
              <a:spcAft>
                <a:spcPts val="0"/>
              </a:spcAft>
              <a:buNone/>
            </a:pPr>
            <a:r>
              <a:rPr lang="no" sz="1100">
                <a:solidFill>
                  <a:schemeClr val="dk1"/>
                </a:solidFill>
              </a:rPr>
              <a:t>i Be</a:t>
            </a:r>
            <a:endParaRPr sz="1100">
              <a:solidFill>
                <a:schemeClr val="dk1"/>
              </a:solidFill>
            </a:endParaRPr>
          </a:p>
          <a:p>
            <a:pPr indent="0" lvl="0" marL="0" rtl="0" algn="ctr">
              <a:spcBef>
                <a:spcPts val="0"/>
              </a:spcBef>
              <a:spcAft>
                <a:spcPts val="0"/>
              </a:spcAft>
              <a:buNone/>
            </a:pPr>
            <a:r>
              <a:rPr lang="no" sz="1100">
                <a:solidFill>
                  <a:schemeClr val="dk1"/>
                </a:solidFill>
              </a:rPr>
              <a:t>t</a:t>
            </a:r>
            <a:endParaRPr sz="1100">
              <a:solidFill>
                <a:schemeClr val="dk1"/>
              </a:solidFill>
            </a:endParaRPr>
          </a:p>
          <a:p>
            <a:pPr indent="0" lvl="0" marL="0" rtl="0" algn="ctr">
              <a:spcBef>
                <a:spcPts val="0"/>
              </a:spcBef>
              <a:spcAft>
                <a:spcPts val="0"/>
              </a:spcAft>
              <a:buNone/>
            </a:pPr>
            <a:r>
              <a:rPr lang="no" sz="1100">
                <a:solidFill>
                  <a:schemeClr val="dk1"/>
                </a:solidFill>
              </a:rPr>
              <a:t>a</a:t>
            </a:r>
            <a:endParaRPr sz="1100">
              <a:solidFill>
                <a:schemeClr val="dk1"/>
              </a:solidFill>
            </a:endParaRPr>
          </a:p>
          <a:p>
            <a:pPr indent="0" lvl="0" marL="0" rtl="0" algn="ctr">
              <a:spcBef>
                <a:spcPts val="0"/>
              </a:spcBef>
              <a:spcAft>
                <a:spcPts val="0"/>
              </a:spcAft>
              <a:buNone/>
            </a:pPr>
            <a:r>
              <a:rPr lang="no" sz="1100">
                <a:solidFill>
                  <a:schemeClr val="dk1"/>
                </a:solidFill>
              </a:rPr>
              <a:t>n</a:t>
            </a:r>
            <a:endParaRPr sz="1100">
              <a:solidFill>
                <a:schemeClr val="dk1"/>
              </a:solidFill>
            </a:endParaRPr>
          </a:p>
          <a:p>
            <a:pPr indent="0" lvl="0" marL="0" rtl="0" algn="ctr">
              <a:spcBef>
                <a:spcPts val="0"/>
              </a:spcBef>
              <a:spcAft>
                <a:spcPts val="0"/>
              </a:spcAft>
              <a:buNone/>
            </a:pPr>
            <a:r>
              <a:rPr lang="no" sz="1100">
                <a:solidFill>
                  <a:schemeClr val="dk1"/>
                </a:solidFill>
              </a:rPr>
              <a:t>c</a:t>
            </a:r>
            <a:endParaRPr sz="1100">
              <a:solidFill>
                <a:schemeClr val="dk1"/>
              </a:solidFill>
            </a:endParaRPr>
          </a:p>
          <a:p>
            <a:pPr indent="0" lvl="0" marL="0" rtl="0" algn="ctr">
              <a:spcBef>
                <a:spcPts val="0"/>
              </a:spcBef>
              <a:spcAft>
                <a:spcPts val="0"/>
              </a:spcAft>
              <a:buNone/>
            </a:pPr>
            <a:r>
              <a:rPr lang="no" sz="1100">
                <a:solidFill>
                  <a:schemeClr val="dk1"/>
                </a:solidFill>
              </a:rPr>
              <a:t>o</a:t>
            </a:r>
            <a:endParaRPr sz="1100">
              <a:solidFill>
                <a:schemeClr val="dk1"/>
              </a:solidFill>
            </a:endParaRPr>
          </a:p>
          <a:p>
            <a:pPr indent="0" lvl="0" marL="0" rtl="0" algn="ctr">
              <a:spcBef>
                <a:spcPts val="0"/>
              </a:spcBef>
              <a:spcAft>
                <a:spcPts val="0"/>
              </a:spcAft>
              <a:buNone/>
            </a:pPr>
            <a:r>
              <a:rPr lang="no" sz="1100">
                <a:solidFill>
                  <a:schemeClr val="dk1"/>
                </a:solidFill>
              </a:rPr>
              <a:t>r</a:t>
            </a:r>
            <a:endParaRPr sz="1100">
              <a:solidFill>
                <a:schemeClr val="dk1"/>
              </a:solidFill>
            </a:endParaRPr>
          </a:p>
          <a:p>
            <a:pPr indent="0" lvl="0" marL="0" rtl="0" algn="ctr">
              <a:spcBef>
                <a:spcPts val="0"/>
              </a:spcBef>
              <a:spcAft>
                <a:spcPts val="0"/>
              </a:spcAft>
              <a:buClr>
                <a:schemeClr val="dk1"/>
              </a:buClr>
              <a:buSzPts val="1100"/>
              <a:buFont typeface="Arial"/>
              <a:buNone/>
            </a:pPr>
            <a:r>
              <a:rPr lang="no" sz="1100">
                <a:solidFill>
                  <a:schemeClr val="dk1"/>
                </a:solidFill>
              </a:rPr>
              <a:t>t</a:t>
            </a:r>
            <a:endParaRPr sz="1100">
              <a:solidFill>
                <a:schemeClr val="dk1"/>
              </a:solidFill>
            </a:endParaRPr>
          </a:p>
          <a:p>
            <a:pPr indent="0" lvl="0" marL="0" rtl="0" algn="ctr">
              <a:spcBef>
                <a:spcPts val="0"/>
              </a:spcBef>
              <a:spcAft>
                <a:spcPts val="0"/>
              </a:spcAft>
              <a:buNone/>
            </a:pPr>
            <a:r>
              <a:t/>
            </a:r>
            <a:endParaRPr sz="1100"/>
          </a:p>
        </p:txBody>
      </p:sp>
      <p:sp>
        <p:nvSpPr>
          <p:cNvPr id="1013" name="Google Shape;1013;p130"/>
          <p:cNvSpPr/>
          <p:nvPr/>
        </p:nvSpPr>
        <p:spPr>
          <a:xfrm>
            <a:off x="407466" y="3341488"/>
            <a:ext cx="1177200" cy="1373400"/>
          </a:xfrm>
          <a:prstGeom prst="star6">
            <a:avLst>
              <a:gd fmla="val 28868" name="adj"/>
              <a:gd fmla="val 115470" name="hf"/>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Olof Olsson</a:t>
            </a:r>
            <a:endParaRPr sz="1100"/>
          </a:p>
        </p:txBody>
      </p:sp>
      <p:sp>
        <p:nvSpPr>
          <p:cNvPr id="1014" name="Google Shape;1014;p130"/>
          <p:cNvSpPr/>
          <p:nvPr/>
        </p:nvSpPr>
        <p:spPr>
          <a:xfrm>
            <a:off x="4277338" y="2937215"/>
            <a:ext cx="1943400" cy="1373400"/>
          </a:xfrm>
          <a:prstGeom prst="star5">
            <a:avLst>
              <a:gd fmla="val 19098" name="adj"/>
              <a:gd fmla="val 105146" name="hf"/>
              <a:gd fmla="val 110557" name="v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Amber Leahey</a:t>
            </a:r>
            <a:endParaRPr sz="1100"/>
          </a:p>
        </p:txBody>
      </p:sp>
      <p:sp>
        <p:nvSpPr>
          <p:cNvPr id="1015" name="Google Shape;1015;p130"/>
          <p:cNvSpPr/>
          <p:nvPr/>
        </p:nvSpPr>
        <p:spPr>
          <a:xfrm>
            <a:off x="7033825" y="533350"/>
            <a:ext cx="1875900" cy="1414500"/>
          </a:xfrm>
          <a:prstGeom prst="star5">
            <a:avLst>
              <a:gd fmla="val 19098" name="adj"/>
              <a:gd fmla="val 105146" name="hf"/>
              <a:gd fmla="val 110557" name="vf"/>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Wendy Thomas</a:t>
            </a:r>
            <a:endParaRPr sz="1100"/>
          </a:p>
        </p:txBody>
      </p:sp>
      <p:sp>
        <p:nvSpPr>
          <p:cNvPr id="1016" name="Google Shape;1016;p130"/>
          <p:cNvSpPr/>
          <p:nvPr/>
        </p:nvSpPr>
        <p:spPr>
          <a:xfrm>
            <a:off x="7647820" y="1917070"/>
            <a:ext cx="1177200" cy="13734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Oliver Hopt</a:t>
            </a:r>
            <a:endParaRPr sz="1100"/>
          </a:p>
        </p:txBody>
      </p:sp>
      <p:sp>
        <p:nvSpPr>
          <p:cNvPr id="1017" name="Google Shape;1017;p130"/>
          <p:cNvSpPr/>
          <p:nvPr/>
        </p:nvSpPr>
        <p:spPr>
          <a:xfrm>
            <a:off x="4934628" y="1278946"/>
            <a:ext cx="1372800" cy="1414500"/>
          </a:xfrm>
          <a:prstGeom prst="star6">
            <a:avLst>
              <a:gd fmla="val 28868" name="adj"/>
              <a:gd fmla="val 115470" name="hf"/>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no" sz="1100">
                <a:solidFill>
                  <a:schemeClr val="dk1"/>
                </a:solidFill>
              </a:rPr>
              <a:t>Steve McEachern</a:t>
            </a:r>
            <a:endParaRPr sz="1100"/>
          </a:p>
        </p:txBody>
      </p:sp>
      <p:sp>
        <p:nvSpPr>
          <p:cNvPr id="1018" name="Google Shape;1018;p130"/>
          <p:cNvSpPr/>
          <p:nvPr/>
        </p:nvSpPr>
        <p:spPr>
          <a:xfrm>
            <a:off x="6896387" y="3064037"/>
            <a:ext cx="1875900" cy="1373400"/>
          </a:xfrm>
          <a:prstGeom prst="star5">
            <a:avLst>
              <a:gd fmla="val 19098" name="adj"/>
              <a:gd fmla="val 105146" name="hf"/>
              <a:gd fmla="val 110557" name="vf"/>
            </a:avLst>
          </a:prstGeom>
          <a:solidFill>
            <a:srgbClr val="D0E0E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no" sz="1100"/>
              <a:t>Knut Wenzig</a:t>
            </a:r>
            <a:endParaRPr sz="1100"/>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sp>
        <p:nvSpPr>
          <p:cNvPr id="1023" name="Google Shape;1023;p1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o"/>
              <a:t>Questions</a:t>
            </a:r>
            <a:endParaRPr/>
          </a:p>
        </p:txBody>
      </p:sp>
      <p:sp>
        <p:nvSpPr>
          <p:cNvPr id="1024" name="Google Shape;1024;p1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a:themeElements>
    <a:clrScheme name="KonsortSWD">
      <a:dk1>
        <a:srgbClr val="000000"/>
      </a:dk1>
      <a:lt1>
        <a:srgbClr val="FFFFFF"/>
      </a:lt1>
      <a:dk2>
        <a:srgbClr val="494D5C"/>
      </a:dk2>
      <a:lt2>
        <a:srgbClr val="FFFFFF"/>
      </a:lt2>
      <a:accent1>
        <a:srgbClr val="009ED4"/>
      </a:accent1>
      <a:accent2>
        <a:srgbClr val="E73331"/>
      </a:accent2>
      <a:accent3>
        <a:srgbClr val="008951"/>
      </a:accent3>
      <a:accent4>
        <a:srgbClr val="D4EDF9"/>
      </a:accent4>
      <a:accent5>
        <a:srgbClr val="FCDDD3"/>
      </a:accent5>
      <a:accent6>
        <a:srgbClr val="DAE4DC"/>
      </a:accent6>
      <a:hlink>
        <a:srgbClr val="7F7F7F"/>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KonsortSWD">
      <a:dk1>
        <a:srgbClr val="000000"/>
      </a:dk1>
      <a:lt1>
        <a:srgbClr val="FFFFFF"/>
      </a:lt1>
      <a:dk2>
        <a:srgbClr val="494D5C"/>
      </a:dk2>
      <a:lt2>
        <a:srgbClr val="FFFFFF"/>
      </a:lt2>
      <a:accent1>
        <a:srgbClr val="009ED4"/>
      </a:accent1>
      <a:accent2>
        <a:srgbClr val="E73331"/>
      </a:accent2>
      <a:accent3>
        <a:srgbClr val="008951"/>
      </a:accent3>
      <a:accent4>
        <a:srgbClr val="D4EDF9"/>
      </a:accent4>
      <a:accent5>
        <a:srgbClr val="FCDDD3"/>
      </a:accent5>
      <a:accent6>
        <a:srgbClr val="DAE4DC"/>
      </a:accent6>
      <a:hlink>
        <a:srgbClr val="7F7F7F"/>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